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34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46" r:id="rId11"/>
    <p:sldId id="347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451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7658B-B8FA-45BA-BE52-3CD17DA12409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4875B-55AA-4049-8D07-9DAE6D2CB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1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54349" y="1265622"/>
            <a:ext cx="8839182" cy="2688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3049" y="112133"/>
            <a:ext cx="8757901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April 19,</a:t>
            </a:r>
            <a:r>
              <a:rPr spc="-90" dirty="0"/>
              <a:t> </a:t>
            </a:r>
            <a:r>
              <a:rPr spc="-5" dirty="0"/>
              <a:t>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fld id="{D6F624CE-B9A7-47C3-84B8-4A8FD7A87213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024" y="852331"/>
            <a:ext cx="3081655" cy="2924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April 19,</a:t>
            </a:r>
            <a:r>
              <a:rPr spc="-90" dirty="0"/>
              <a:t> </a:t>
            </a:r>
            <a:r>
              <a:rPr spc="-5" dirty="0"/>
              <a:t>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fld id="{974DC6B9-6BD7-4631-B74F-CFE93EA79C6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April 19,</a:t>
            </a:r>
            <a:r>
              <a:rPr spc="-90" dirty="0"/>
              <a:t> </a:t>
            </a:r>
            <a:r>
              <a:rPr spc="-5" dirty="0"/>
              <a:t>2018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fld id="{598A11A6-8325-4718-A909-BD7BCEC0FCBA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April 19,</a:t>
            </a:r>
            <a:r>
              <a:rPr spc="-90" dirty="0"/>
              <a:t> </a:t>
            </a:r>
            <a:r>
              <a:rPr spc="-5" dirty="0"/>
              <a:t>2018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fld id="{F28B2510-ABCE-4FF0-9F11-206D4C899A8D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37537" y="60832"/>
            <a:ext cx="6868924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0234" y="777013"/>
            <a:ext cx="8123531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jp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6.jpg"/><Relationship Id="rId7" Type="http://schemas.openxmlformats.org/officeDocument/2006/relationships/image" Target="../media/image3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9.png"/><Relationship Id="rId7" Type="http://schemas.openxmlformats.org/officeDocument/2006/relationships/image" Target="../media/image40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9.jpg"/><Relationship Id="rId7" Type="http://schemas.openxmlformats.org/officeDocument/2006/relationships/hyperlink" Target="http://www.publicdomainpictures.net/view-image.php?image=139314&amp;amp;picture=walking-man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publicdomain/zero/1.0/" TargetMode="External"/><Relationship Id="rId5" Type="http://schemas.openxmlformats.org/officeDocument/2006/relationships/hyperlink" Target="http://maxpixel.freegreatpicture.com/Mountains-Valleys-Landscape-Hills-Grass-Green-699369" TargetMode="External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g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jpg"/><Relationship Id="rId4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hyperlink" Target="https://creativecommons.org/licenses/by/3.0/u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635581"/>
            <a:ext cx="8305800" cy="271869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080">
              <a:lnSpc>
                <a:spcPct val="100299"/>
              </a:lnSpc>
              <a:spcBef>
                <a:spcPts val="80"/>
              </a:spcBef>
            </a:pPr>
            <a:r>
              <a:rPr lang="en-US" sz="4000" b="0" spc="20" dirty="0">
                <a:latin typeface="Arial"/>
                <a:cs typeface="Arial"/>
              </a:rPr>
              <a:t>CPSC 4430/5440</a:t>
            </a:r>
            <a:r>
              <a:rPr sz="4000" b="0" spc="-5" dirty="0">
                <a:latin typeface="Arial"/>
                <a:cs typeface="Arial"/>
              </a:rPr>
              <a:t>:</a:t>
            </a:r>
            <a:r>
              <a:rPr lang="en-US" sz="4000" b="0" spc="-5" dirty="0">
                <a:latin typeface="Arial"/>
                <a:cs typeface="Arial"/>
              </a:rPr>
              <a:t> Machine Learning</a:t>
            </a:r>
            <a:br>
              <a:rPr lang="en-US" sz="4000" b="0" spc="-5" dirty="0">
                <a:latin typeface="Arial"/>
                <a:cs typeface="Arial"/>
              </a:rPr>
            </a:br>
            <a:br>
              <a:rPr lang="en-US" sz="4000" b="0" spc="-5" dirty="0">
                <a:latin typeface="Arial"/>
                <a:cs typeface="Arial"/>
              </a:rPr>
            </a:br>
            <a:r>
              <a:rPr lang="en-US" sz="4800" b="0" spc="-5" dirty="0">
                <a:latin typeface="Arial"/>
                <a:cs typeface="Arial"/>
              </a:rPr>
              <a:t>Lesson D05(a): </a:t>
            </a:r>
            <a:r>
              <a:rPr sz="4800" b="0" spc="-30" dirty="0">
                <a:latin typeface="Arial"/>
                <a:cs typeface="Arial"/>
              </a:rPr>
              <a:t>Training </a:t>
            </a:r>
            <a:r>
              <a:rPr sz="4800" b="0" spc="-35" dirty="0">
                <a:latin typeface="Arial"/>
                <a:cs typeface="Arial"/>
              </a:rPr>
              <a:t>Neural </a:t>
            </a:r>
            <a:r>
              <a:rPr sz="4800" b="0" spc="40" dirty="0">
                <a:latin typeface="Arial"/>
                <a:cs typeface="Arial"/>
              </a:rPr>
              <a:t>Networks,</a:t>
            </a:r>
            <a:r>
              <a:rPr lang="en-US" sz="4800" dirty="0"/>
              <a:t> </a:t>
            </a:r>
            <a:r>
              <a:rPr sz="4800" b="0" spc="-10" dirty="0">
                <a:latin typeface="Arial"/>
                <a:cs typeface="Arial"/>
              </a:rPr>
              <a:t>Part</a:t>
            </a:r>
            <a:r>
              <a:rPr sz="4800" b="0" spc="-25" dirty="0">
                <a:latin typeface="Arial"/>
                <a:cs typeface="Arial"/>
              </a:rPr>
              <a:t> </a:t>
            </a:r>
            <a:r>
              <a:rPr sz="4800" b="0" spc="-95" dirty="0">
                <a:latin typeface="Arial"/>
                <a:cs typeface="Arial"/>
              </a:rPr>
              <a:t>I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9595BEA6-DAC7-4A63-877D-0C4A0351D08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23AFB-43A2-454E-AF8A-1A2D223951AC}"/>
              </a:ext>
            </a:extLst>
          </p:cNvPr>
          <p:cNvSpPr txBox="1"/>
          <p:nvPr/>
        </p:nvSpPr>
        <p:spPr>
          <a:xfrm>
            <a:off x="3392382" y="4193269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Derived from </a:t>
            </a:r>
            <a:r>
              <a:rPr lang="en-US" dirty="0" err="1"/>
              <a:t>Feifei</a:t>
            </a:r>
            <a:r>
              <a:rPr lang="en-US" dirty="0"/>
              <a:t> Lee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566A8-686C-4EAC-B32A-446D645A0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1</a:t>
            </a:fld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1CFCC-A72A-4243-9700-1B3057642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1950"/>
            <a:ext cx="8077200" cy="1107996"/>
          </a:xfrm>
        </p:spPr>
        <p:txBody>
          <a:bodyPr/>
          <a:lstStyle/>
          <a:p>
            <a:r>
              <a:rPr lang="en-US" dirty="0"/>
              <a:t>Performance of Batch gradient descent, Mini-batch Gradient Descent, and stochastic 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11F7C-56FB-4E5B-8152-09278327951A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D6F624CE-B9A7-47C3-84B8-4A8FD7A87213}" type="datetime1">
              <a:rPr lang="en-US" spc="-5" smtClean="0"/>
              <a:t>3/24/2021</a:t>
            </a:fld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DA593-59C1-473A-A6C3-96BAF3D637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10</a:t>
            </a:fld>
            <a:endParaRPr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32960-2D94-42AC-9855-CAD63530A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74" y="1245944"/>
            <a:ext cx="7391400" cy="36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3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8423-1F71-449E-B697-4C003D69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537" y="60832"/>
            <a:ext cx="6868924" cy="369332"/>
          </a:xfrm>
        </p:spPr>
        <p:txBody>
          <a:bodyPr/>
          <a:lstStyle/>
          <a:p>
            <a:r>
              <a:rPr lang="en-US" dirty="0"/>
              <a:t>Moment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BE4A8-5C72-4273-9A1D-25E58B33DBAA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D6F624CE-B9A7-47C3-84B8-4A8FD7A87213}" type="datetime1">
              <a:rPr lang="en-US" spc="-5" smtClean="0"/>
              <a:t>3/24/2021</a:t>
            </a:fld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37C67-716B-4004-A1D0-C497782340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11</a:t>
            </a:fld>
            <a:endParaRPr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15EAB-5FFE-43B8-A9A6-CAF5BEF28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39194"/>
            <a:ext cx="5715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3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698" y="1740051"/>
            <a:ext cx="70719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latin typeface="Arial"/>
                <a:cs typeface="Arial"/>
              </a:rPr>
              <a:t>Next: </a:t>
            </a:r>
            <a:r>
              <a:rPr sz="4000" b="0" spc="-10" dirty="0">
                <a:latin typeface="Arial"/>
                <a:cs typeface="Arial"/>
              </a:rPr>
              <a:t>Training </a:t>
            </a:r>
            <a:r>
              <a:rPr sz="4000" b="0" spc="-5" dirty="0">
                <a:latin typeface="Arial"/>
                <a:cs typeface="Arial"/>
              </a:rPr>
              <a:t>Neural</a:t>
            </a:r>
            <a:r>
              <a:rPr sz="4000" b="0" spc="-85" dirty="0">
                <a:latin typeface="Arial"/>
                <a:cs typeface="Arial"/>
              </a:rPr>
              <a:t> </a:t>
            </a:r>
            <a:r>
              <a:rPr sz="4000" b="0" spc="-5" dirty="0">
                <a:latin typeface="Arial"/>
                <a:cs typeface="Arial"/>
              </a:rPr>
              <a:t>Networks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12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35633E74-21BE-4A2C-A2B7-653588378F02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198" y="206815"/>
            <a:ext cx="25622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5" dirty="0">
                <a:latin typeface="Arial"/>
                <a:cs typeface="Arial"/>
              </a:rPr>
              <a:t>Overview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13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B878C977-3D34-4152-844D-B214CA9762AC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39600" y="1314380"/>
            <a:ext cx="7094855" cy="2924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82600">
              <a:lnSpc>
                <a:spcPts val="2865"/>
              </a:lnSpc>
              <a:spcBef>
                <a:spcPts val="100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b="1" spc="-5" dirty="0">
                <a:latin typeface="Arial"/>
                <a:cs typeface="Arial"/>
              </a:rPr>
              <a:t>One </a:t>
            </a:r>
            <a:r>
              <a:rPr sz="2400" b="1" dirty="0">
                <a:latin typeface="Arial"/>
                <a:cs typeface="Arial"/>
              </a:rPr>
              <a:t>time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setup</a:t>
            </a:r>
            <a:endParaRPr sz="2400">
              <a:latin typeface="Arial"/>
              <a:cs typeface="Arial"/>
            </a:endParaRPr>
          </a:p>
          <a:p>
            <a:pPr marL="495300" marR="461009">
              <a:lnSpc>
                <a:spcPts val="2850"/>
              </a:lnSpc>
              <a:spcBef>
                <a:spcPts val="105"/>
              </a:spcBef>
            </a:pPr>
            <a:r>
              <a:rPr sz="2400" i="1" spc="-5" dirty="0">
                <a:latin typeface="Arial"/>
                <a:cs typeface="Arial"/>
              </a:rPr>
              <a:t>activation functions, preprocessing, weight  initialization, </a:t>
            </a:r>
            <a:r>
              <a:rPr sz="2400" i="1" dirty="0">
                <a:latin typeface="Arial"/>
                <a:cs typeface="Arial"/>
              </a:rPr>
              <a:t>regularization, </a:t>
            </a:r>
            <a:r>
              <a:rPr sz="2400" i="1" spc="-5" dirty="0">
                <a:latin typeface="Arial"/>
                <a:cs typeface="Arial"/>
              </a:rPr>
              <a:t>gradient</a:t>
            </a:r>
            <a:r>
              <a:rPr sz="2400" i="1" spc="-10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checking</a:t>
            </a:r>
            <a:endParaRPr sz="2400">
              <a:latin typeface="Arial"/>
              <a:cs typeface="Arial"/>
            </a:endParaRPr>
          </a:p>
          <a:p>
            <a:pPr marL="495300" indent="-482600">
              <a:lnSpc>
                <a:spcPts val="2745"/>
              </a:lnSpc>
              <a:buAutoNum type="arabicPeriod" startAt="2"/>
              <a:tabLst>
                <a:tab pos="495300" algn="l"/>
                <a:tab pos="495934" algn="l"/>
              </a:tabLst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dynamics</a:t>
            </a:r>
            <a:endParaRPr sz="2400">
              <a:latin typeface="Arial"/>
              <a:cs typeface="Arial"/>
            </a:endParaRPr>
          </a:p>
          <a:p>
            <a:pPr marL="495300">
              <a:lnSpc>
                <a:spcPts val="2850"/>
              </a:lnSpc>
            </a:pPr>
            <a:r>
              <a:rPr sz="2400" i="1" spc="-5" dirty="0">
                <a:latin typeface="Arial"/>
                <a:cs typeface="Arial"/>
              </a:rPr>
              <a:t>babysitting the learning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process,</a:t>
            </a:r>
            <a:endParaRPr sz="2400">
              <a:latin typeface="Arial"/>
              <a:cs typeface="Arial"/>
            </a:endParaRPr>
          </a:p>
          <a:p>
            <a:pPr marL="495300">
              <a:lnSpc>
                <a:spcPts val="2850"/>
              </a:lnSpc>
            </a:pPr>
            <a:r>
              <a:rPr sz="2400" i="1" spc="-5" dirty="0">
                <a:latin typeface="Arial"/>
                <a:cs typeface="Arial"/>
              </a:rPr>
              <a:t>parameter updates, hyperparameter</a:t>
            </a:r>
            <a:r>
              <a:rPr sz="2400" i="1" spc="-8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  <a:p>
            <a:pPr marL="495300" indent="-482600">
              <a:lnSpc>
                <a:spcPts val="2850"/>
              </a:lnSpc>
              <a:buAutoNum type="arabicPeriod" startAt="3"/>
              <a:tabLst>
                <a:tab pos="495300" algn="l"/>
                <a:tab pos="495934" algn="l"/>
              </a:tabLst>
            </a:pPr>
            <a:r>
              <a:rPr sz="2400" b="1" spc="-5" dirty="0">
                <a:latin typeface="Arial"/>
                <a:cs typeface="Arial"/>
              </a:rPr>
              <a:t>Evaluation</a:t>
            </a:r>
            <a:endParaRPr sz="2400">
              <a:latin typeface="Arial"/>
              <a:cs typeface="Arial"/>
            </a:endParaRPr>
          </a:p>
          <a:p>
            <a:pPr marL="495300">
              <a:lnSpc>
                <a:spcPts val="2865"/>
              </a:lnSpc>
            </a:pPr>
            <a:r>
              <a:rPr sz="2400" i="1" dirty="0">
                <a:latin typeface="Arial"/>
                <a:cs typeface="Arial"/>
              </a:rPr>
              <a:t>model</a:t>
            </a:r>
            <a:r>
              <a:rPr sz="2400" i="1" spc="-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ensembles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198" y="206815"/>
            <a:ext cx="16465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0" dirty="0">
                <a:latin typeface="Arial"/>
                <a:cs typeface="Arial"/>
              </a:rPr>
              <a:t>Part</a:t>
            </a:r>
            <a:r>
              <a:rPr sz="4800" b="0" spc="-100" dirty="0">
                <a:latin typeface="Arial"/>
                <a:cs typeface="Arial"/>
              </a:rPr>
              <a:t> </a:t>
            </a:r>
            <a:r>
              <a:rPr sz="4800" b="0" dirty="0">
                <a:latin typeface="Arial"/>
                <a:cs typeface="Arial"/>
              </a:rPr>
              <a:t>1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14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9BF74BEB-1C3A-4B34-B397-0DEC610B6419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892296" y="1314380"/>
            <a:ext cx="4799965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29565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Activation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Preprocessing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Weight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Initialization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Batch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Normalization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Babysitting the Learning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Hyperparameter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698" y="1735987"/>
            <a:ext cx="54635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0" dirty="0">
                <a:latin typeface="Arial"/>
                <a:cs typeface="Arial"/>
              </a:rPr>
              <a:t>Activation</a:t>
            </a:r>
            <a:r>
              <a:rPr sz="4800" b="0" spc="-100" dirty="0">
                <a:latin typeface="Arial"/>
                <a:cs typeface="Arial"/>
              </a:rPr>
              <a:t> </a:t>
            </a:r>
            <a:r>
              <a:rPr sz="4800" b="0" spc="-5" dirty="0">
                <a:latin typeface="Arial"/>
                <a:cs typeface="Arial"/>
              </a:rPr>
              <a:t>Functions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15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7D68FB01-AEDE-4684-BE30-6224FEA9BCA1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Activation</a:t>
            </a:r>
            <a:r>
              <a:rPr sz="3000" b="0" spc="-90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04521" y="959623"/>
            <a:ext cx="5799913" cy="3309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16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0254A51C-4C0D-4985-B54A-41DC6310CCAD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1040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latin typeface="Arial"/>
                <a:cs typeface="Arial"/>
              </a:rPr>
              <a:t>Activation</a:t>
            </a:r>
            <a:r>
              <a:rPr sz="3600" b="0" spc="-95" dirty="0">
                <a:latin typeface="Arial"/>
                <a:cs typeface="Arial"/>
              </a:rPr>
              <a:t> </a:t>
            </a:r>
            <a:r>
              <a:rPr sz="3600" b="0" spc="-5" dirty="0">
                <a:latin typeface="Arial"/>
                <a:cs typeface="Arial"/>
              </a:rPr>
              <a:t>Functions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024" y="823006"/>
            <a:ext cx="1225550" cy="160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024" y="3328549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6636" y="760981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2817" y="2167301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Maxout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7861" y="3252577"/>
            <a:ext cx="634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9199" y="1285197"/>
            <a:ext cx="1650071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199" y="2469030"/>
            <a:ext cx="1077552" cy="34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9199" y="3759092"/>
            <a:ext cx="1335474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4840" y="1161147"/>
            <a:ext cx="1650071" cy="32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1940" y="3644452"/>
            <a:ext cx="1897671" cy="712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1940" y="2533607"/>
            <a:ext cx="2964293" cy="306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6797" y="791373"/>
            <a:ext cx="1391516" cy="1062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16807" y="2048883"/>
            <a:ext cx="1391506" cy="1060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190" y="3234913"/>
            <a:ext cx="1330038" cy="1095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16673" y="772045"/>
            <a:ext cx="1391506" cy="1085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16673" y="3235930"/>
            <a:ext cx="1391506" cy="10822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17</a:t>
            </a:fld>
            <a:endParaRPr sz="200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3C7D592B-822E-4EF1-B2AE-69A8E7FADDE6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Activation</a:t>
            </a:r>
            <a:r>
              <a:rPr sz="3000" b="0" spc="-90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1598" y="319862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015" y="156324"/>
            <a:ext cx="2673069" cy="452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1495" indent="-313055">
              <a:lnSpc>
                <a:spcPct val="100000"/>
              </a:lnSpc>
              <a:spcBef>
                <a:spcPts val="100"/>
              </a:spcBef>
              <a:buChar char="-"/>
              <a:tabLst>
                <a:tab pos="4342130" algn="l"/>
                <a:tab pos="4342765" algn="l"/>
              </a:tabLst>
            </a:pPr>
            <a:r>
              <a:rPr spc="-5" dirty="0"/>
              <a:t>Squashes numbers to </a:t>
            </a:r>
            <a:r>
              <a:rPr dirty="0"/>
              <a:t>range</a:t>
            </a:r>
            <a:r>
              <a:rPr spc="-85" dirty="0"/>
              <a:t> </a:t>
            </a:r>
            <a:r>
              <a:rPr spc="-5" dirty="0"/>
              <a:t>[0,1]</a:t>
            </a:r>
          </a:p>
          <a:p>
            <a:pPr marL="4341495" marR="5080" indent="-313055">
              <a:lnSpc>
                <a:spcPct val="100000"/>
              </a:lnSpc>
              <a:buChar char="-"/>
              <a:tabLst>
                <a:tab pos="4342130" algn="l"/>
                <a:tab pos="4342765" algn="l"/>
              </a:tabLst>
            </a:pPr>
            <a:r>
              <a:rPr spc="-5" dirty="0"/>
              <a:t>Historically popular </a:t>
            </a:r>
            <a:r>
              <a:rPr dirty="0"/>
              <a:t>since </a:t>
            </a:r>
            <a:r>
              <a:rPr spc="-5" dirty="0"/>
              <a:t>they  have nice interpretation as </a:t>
            </a:r>
            <a:r>
              <a:rPr dirty="0"/>
              <a:t>a  saturating “firing rate” </a:t>
            </a:r>
            <a:r>
              <a:rPr spc="-5" dirty="0"/>
              <a:t>of </a:t>
            </a:r>
            <a:r>
              <a:rPr dirty="0"/>
              <a:t>a</a:t>
            </a:r>
            <a:r>
              <a:rPr spc="-114" dirty="0"/>
              <a:t> </a:t>
            </a:r>
            <a:r>
              <a:rPr spc="-5" dirty="0"/>
              <a:t>neuron</a:t>
            </a:r>
          </a:p>
        </p:txBody>
      </p:sp>
      <p:sp>
        <p:nvSpPr>
          <p:cNvPr id="6" name="object 6"/>
          <p:cNvSpPr/>
          <p:nvPr/>
        </p:nvSpPr>
        <p:spPr>
          <a:xfrm>
            <a:off x="1006360" y="1136613"/>
            <a:ext cx="2386928" cy="182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18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F87868EA-5359-4104-AF60-242E0D38D00C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Activation</a:t>
            </a:r>
            <a:r>
              <a:rPr sz="3000" b="0" spc="-90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1598" y="319862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015" y="156324"/>
            <a:ext cx="2673069" cy="452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1495" indent="-313690">
              <a:lnSpc>
                <a:spcPct val="100000"/>
              </a:lnSpc>
              <a:spcBef>
                <a:spcPts val="100"/>
              </a:spcBef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Squashes numbers to </a:t>
            </a:r>
            <a:r>
              <a:rPr dirty="0"/>
              <a:t>range</a:t>
            </a:r>
            <a:r>
              <a:rPr spc="-85" dirty="0"/>
              <a:t> </a:t>
            </a:r>
            <a:r>
              <a:rPr spc="-5" dirty="0"/>
              <a:t>[0,1]</a:t>
            </a:r>
          </a:p>
          <a:p>
            <a:pPr marL="4341495" marR="5080" indent="-313690">
              <a:lnSpc>
                <a:spcPct val="100000"/>
              </a:lnSpc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Historically popular </a:t>
            </a:r>
            <a:r>
              <a:rPr dirty="0"/>
              <a:t>since </a:t>
            </a:r>
            <a:r>
              <a:rPr spc="-5" dirty="0"/>
              <a:t>they  have nice interpretation as </a:t>
            </a:r>
            <a:r>
              <a:rPr dirty="0"/>
              <a:t>a  saturating “firing rate” </a:t>
            </a:r>
            <a:r>
              <a:rPr spc="-5" dirty="0"/>
              <a:t>of </a:t>
            </a:r>
            <a:r>
              <a:rPr dirty="0"/>
              <a:t>a</a:t>
            </a:r>
            <a:r>
              <a:rPr spc="-114" dirty="0"/>
              <a:t> </a:t>
            </a:r>
            <a:r>
              <a:rPr spc="-5" dirty="0"/>
              <a:t>neuron</a:t>
            </a:r>
          </a:p>
          <a:p>
            <a:pPr marL="3871595"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884295">
              <a:lnSpc>
                <a:spcPct val="100000"/>
              </a:lnSpc>
            </a:pPr>
            <a:r>
              <a:rPr dirty="0"/>
              <a:t>3</a:t>
            </a:r>
            <a:r>
              <a:rPr spc="-10" dirty="0"/>
              <a:t> </a:t>
            </a:r>
            <a:r>
              <a:rPr spc="-5" dirty="0"/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8487" y="2914710"/>
            <a:ext cx="35083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 marR="5080" indent="-440690">
              <a:lnSpc>
                <a:spcPct val="100000"/>
              </a:lnSpc>
              <a:spcBef>
                <a:spcPts val="100"/>
              </a:spcBef>
              <a:tabLst>
                <a:tab pos="452755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	Saturated neurons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“kill”</a:t>
            </a: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the  gradients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6360" y="1136613"/>
            <a:ext cx="2386928" cy="182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19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70FFBBAD-2AB6-48C5-AFB4-1373EF558458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64FB-3BF0-4285-AE22-EA83A26C6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537" y="60832"/>
            <a:ext cx="6868924" cy="36933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B510B-ECE1-44C7-B536-7A4287EE7EE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598A11A6-8325-4718-A909-BD7BCEC0FCBA}" type="datetime1">
              <a:rPr lang="en-US" spc="-5" smtClean="0"/>
              <a:t>3/24/2021</a:t>
            </a:fld>
            <a:endParaRPr lang="en-US" spc="-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A359C-5C95-4B67-BA4B-42867546FA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2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710545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1671" y="385874"/>
            <a:ext cx="2022475" cy="2022475"/>
          </a:xfrm>
          <a:custGeom>
            <a:avLst/>
            <a:gdLst/>
            <a:ahLst/>
            <a:cxnLst/>
            <a:rect l="l" t="t" r="r" b="b"/>
            <a:pathLst>
              <a:path w="2022475" h="2022475">
                <a:moveTo>
                  <a:pt x="1010997" y="2021995"/>
                </a:moveTo>
                <a:lnTo>
                  <a:pt x="963405" y="2020895"/>
                </a:lnTo>
                <a:lnTo>
                  <a:pt x="916379" y="2017626"/>
                </a:lnTo>
                <a:lnTo>
                  <a:pt x="869968" y="2012237"/>
                </a:lnTo>
                <a:lnTo>
                  <a:pt x="824220" y="2004777"/>
                </a:lnTo>
                <a:lnTo>
                  <a:pt x="779185" y="1995294"/>
                </a:lnTo>
                <a:lnTo>
                  <a:pt x="734910" y="1983837"/>
                </a:lnTo>
                <a:lnTo>
                  <a:pt x="691444" y="1970454"/>
                </a:lnTo>
                <a:lnTo>
                  <a:pt x="648836" y="1955194"/>
                </a:lnTo>
                <a:lnTo>
                  <a:pt x="607133" y="1938105"/>
                </a:lnTo>
                <a:lnTo>
                  <a:pt x="566386" y="1919237"/>
                </a:lnTo>
                <a:lnTo>
                  <a:pt x="526642" y="1898636"/>
                </a:lnTo>
                <a:lnTo>
                  <a:pt x="487950" y="1876353"/>
                </a:lnTo>
                <a:lnTo>
                  <a:pt x="450358" y="1852435"/>
                </a:lnTo>
                <a:lnTo>
                  <a:pt x="413915" y="1826932"/>
                </a:lnTo>
                <a:lnTo>
                  <a:pt x="378670" y="1799891"/>
                </a:lnTo>
                <a:lnTo>
                  <a:pt x="344670" y="1771361"/>
                </a:lnTo>
                <a:lnTo>
                  <a:pt x="311966" y="1741391"/>
                </a:lnTo>
                <a:lnTo>
                  <a:pt x="280604" y="1710029"/>
                </a:lnTo>
                <a:lnTo>
                  <a:pt x="250634" y="1677325"/>
                </a:lnTo>
                <a:lnTo>
                  <a:pt x="222104" y="1643325"/>
                </a:lnTo>
                <a:lnTo>
                  <a:pt x="195063" y="1608080"/>
                </a:lnTo>
                <a:lnTo>
                  <a:pt x="169560" y="1571637"/>
                </a:lnTo>
                <a:lnTo>
                  <a:pt x="145642" y="1534045"/>
                </a:lnTo>
                <a:lnTo>
                  <a:pt x="123359" y="1495353"/>
                </a:lnTo>
                <a:lnTo>
                  <a:pt x="102758" y="1455609"/>
                </a:lnTo>
                <a:lnTo>
                  <a:pt x="83890" y="1414861"/>
                </a:lnTo>
                <a:lnTo>
                  <a:pt x="66801" y="1373159"/>
                </a:lnTo>
                <a:lnTo>
                  <a:pt x="51541" y="1330551"/>
                </a:lnTo>
                <a:lnTo>
                  <a:pt x="38158" y="1287085"/>
                </a:lnTo>
                <a:lnTo>
                  <a:pt x="26701" y="1242810"/>
                </a:lnTo>
                <a:lnTo>
                  <a:pt x="17218" y="1197774"/>
                </a:lnTo>
                <a:lnTo>
                  <a:pt x="9758" y="1152027"/>
                </a:lnTo>
                <a:lnTo>
                  <a:pt x="4369" y="1105616"/>
                </a:lnTo>
                <a:lnTo>
                  <a:pt x="1100" y="1058590"/>
                </a:lnTo>
                <a:lnTo>
                  <a:pt x="0" y="1010997"/>
                </a:lnTo>
                <a:lnTo>
                  <a:pt x="1100" y="963405"/>
                </a:lnTo>
                <a:lnTo>
                  <a:pt x="4369" y="916379"/>
                </a:lnTo>
                <a:lnTo>
                  <a:pt x="9758" y="869968"/>
                </a:lnTo>
                <a:lnTo>
                  <a:pt x="17218" y="824220"/>
                </a:lnTo>
                <a:lnTo>
                  <a:pt x="26701" y="779185"/>
                </a:lnTo>
                <a:lnTo>
                  <a:pt x="38158" y="734910"/>
                </a:lnTo>
                <a:lnTo>
                  <a:pt x="51541" y="691444"/>
                </a:lnTo>
                <a:lnTo>
                  <a:pt x="66801" y="648836"/>
                </a:lnTo>
                <a:lnTo>
                  <a:pt x="83890" y="607133"/>
                </a:lnTo>
                <a:lnTo>
                  <a:pt x="102758" y="566386"/>
                </a:lnTo>
                <a:lnTo>
                  <a:pt x="123359" y="526642"/>
                </a:lnTo>
                <a:lnTo>
                  <a:pt x="145642" y="487950"/>
                </a:lnTo>
                <a:lnTo>
                  <a:pt x="169560" y="450358"/>
                </a:lnTo>
                <a:lnTo>
                  <a:pt x="195063" y="413915"/>
                </a:lnTo>
                <a:lnTo>
                  <a:pt x="222104" y="378670"/>
                </a:lnTo>
                <a:lnTo>
                  <a:pt x="250634" y="344670"/>
                </a:lnTo>
                <a:lnTo>
                  <a:pt x="280604" y="311966"/>
                </a:lnTo>
                <a:lnTo>
                  <a:pt x="311966" y="280604"/>
                </a:lnTo>
                <a:lnTo>
                  <a:pt x="344670" y="250634"/>
                </a:lnTo>
                <a:lnTo>
                  <a:pt x="378670" y="222104"/>
                </a:lnTo>
                <a:lnTo>
                  <a:pt x="413915" y="195063"/>
                </a:lnTo>
                <a:lnTo>
                  <a:pt x="450358" y="169560"/>
                </a:lnTo>
                <a:lnTo>
                  <a:pt x="487950" y="145642"/>
                </a:lnTo>
                <a:lnTo>
                  <a:pt x="526642" y="123359"/>
                </a:lnTo>
                <a:lnTo>
                  <a:pt x="566386" y="102758"/>
                </a:lnTo>
                <a:lnTo>
                  <a:pt x="607133" y="83890"/>
                </a:lnTo>
                <a:lnTo>
                  <a:pt x="648836" y="66801"/>
                </a:lnTo>
                <a:lnTo>
                  <a:pt x="691444" y="51541"/>
                </a:lnTo>
                <a:lnTo>
                  <a:pt x="734910" y="38158"/>
                </a:lnTo>
                <a:lnTo>
                  <a:pt x="779185" y="26701"/>
                </a:lnTo>
                <a:lnTo>
                  <a:pt x="824220" y="17218"/>
                </a:lnTo>
                <a:lnTo>
                  <a:pt x="869968" y="9758"/>
                </a:lnTo>
                <a:lnTo>
                  <a:pt x="916379" y="4369"/>
                </a:lnTo>
                <a:lnTo>
                  <a:pt x="963405" y="1100"/>
                </a:lnTo>
                <a:lnTo>
                  <a:pt x="1010997" y="0"/>
                </a:lnTo>
                <a:lnTo>
                  <a:pt x="1061128" y="1242"/>
                </a:lnTo>
                <a:lnTo>
                  <a:pt x="1110919" y="4947"/>
                </a:lnTo>
                <a:lnTo>
                  <a:pt x="1160287" y="11079"/>
                </a:lnTo>
                <a:lnTo>
                  <a:pt x="1209149" y="19605"/>
                </a:lnTo>
                <a:lnTo>
                  <a:pt x="1257422" y="30490"/>
                </a:lnTo>
                <a:lnTo>
                  <a:pt x="1305024" y="43700"/>
                </a:lnTo>
                <a:lnTo>
                  <a:pt x="1351871" y="59200"/>
                </a:lnTo>
                <a:lnTo>
                  <a:pt x="1397881" y="76957"/>
                </a:lnTo>
                <a:lnTo>
                  <a:pt x="1442971" y="96935"/>
                </a:lnTo>
                <a:lnTo>
                  <a:pt x="1487057" y="119101"/>
                </a:lnTo>
                <a:lnTo>
                  <a:pt x="1530058" y="143421"/>
                </a:lnTo>
                <a:lnTo>
                  <a:pt x="1571890" y="169859"/>
                </a:lnTo>
                <a:lnTo>
                  <a:pt x="1612470" y="198381"/>
                </a:lnTo>
                <a:lnTo>
                  <a:pt x="1651715" y="228954"/>
                </a:lnTo>
                <a:lnTo>
                  <a:pt x="1689543" y="261543"/>
                </a:lnTo>
                <a:lnTo>
                  <a:pt x="1725871" y="296114"/>
                </a:lnTo>
                <a:lnTo>
                  <a:pt x="1760442" y="332442"/>
                </a:lnTo>
                <a:lnTo>
                  <a:pt x="1793031" y="370270"/>
                </a:lnTo>
                <a:lnTo>
                  <a:pt x="1823604" y="409515"/>
                </a:lnTo>
                <a:lnTo>
                  <a:pt x="1852128" y="450095"/>
                </a:lnTo>
                <a:lnTo>
                  <a:pt x="1878567" y="491927"/>
                </a:lnTo>
                <a:lnTo>
                  <a:pt x="1902887" y="534928"/>
                </a:lnTo>
                <a:lnTo>
                  <a:pt x="1925054" y="579015"/>
                </a:lnTo>
                <a:lnTo>
                  <a:pt x="1945033" y="624105"/>
                </a:lnTo>
                <a:lnTo>
                  <a:pt x="1962791" y="670116"/>
                </a:lnTo>
                <a:lnTo>
                  <a:pt x="1978292" y="716963"/>
                </a:lnTo>
                <a:lnTo>
                  <a:pt x="1991503" y="764566"/>
                </a:lnTo>
                <a:lnTo>
                  <a:pt x="2002388" y="812840"/>
                </a:lnTo>
                <a:lnTo>
                  <a:pt x="2010915" y="861703"/>
                </a:lnTo>
                <a:lnTo>
                  <a:pt x="2017048" y="911072"/>
                </a:lnTo>
                <a:lnTo>
                  <a:pt x="2020753" y="960865"/>
                </a:lnTo>
                <a:lnTo>
                  <a:pt x="2021995" y="1010997"/>
                </a:lnTo>
                <a:lnTo>
                  <a:pt x="2020895" y="1058590"/>
                </a:lnTo>
                <a:lnTo>
                  <a:pt x="2017626" y="1105616"/>
                </a:lnTo>
                <a:lnTo>
                  <a:pt x="2012237" y="1152027"/>
                </a:lnTo>
                <a:lnTo>
                  <a:pt x="2004777" y="1197774"/>
                </a:lnTo>
                <a:lnTo>
                  <a:pt x="1995294" y="1242810"/>
                </a:lnTo>
                <a:lnTo>
                  <a:pt x="1983836" y="1287085"/>
                </a:lnTo>
                <a:lnTo>
                  <a:pt x="1970453" y="1330551"/>
                </a:lnTo>
                <a:lnTo>
                  <a:pt x="1955193" y="1373159"/>
                </a:lnTo>
                <a:lnTo>
                  <a:pt x="1938104" y="1414861"/>
                </a:lnTo>
                <a:lnTo>
                  <a:pt x="1919235" y="1455609"/>
                </a:lnTo>
                <a:lnTo>
                  <a:pt x="1898634" y="1495353"/>
                </a:lnTo>
                <a:lnTo>
                  <a:pt x="1876351" y="1534045"/>
                </a:lnTo>
                <a:lnTo>
                  <a:pt x="1852433" y="1571637"/>
                </a:lnTo>
                <a:lnTo>
                  <a:pt x="1826929" y="1608080"/>
                </a:lnTo>
                <a:lnTo>
                  <a:pt x="1799887" y="1643325"/>
                </a:lnTo>
                <a:lnTo>
                  <a:pt x="1771358" y="1677325"/>
                </a:lnTo>
                <a:lnTo>
                  <a:pt x="1741387" y="1710029"/>
                </a:lnTo>
                <a:lnTo>
                  <a:pt x="1710025" y="1741391"/>
                </a:lnTo>
                <a:lnTo>
                  <a:pt x="1677321" y="1771361"/>
                </a:lnTo>
                <a:lnTo>
                  <a:pt x="1643321" y="1799891"/>
                </a:lnTo>
                <a:lnTo>
                  <a:pt x="1608076" y="1826932"/>
                </a:lnTo>
                <a:lnTo>
                  <a:pt x="1571633" y="1852435"/>
                </a:lnTo>
                <a:lnTo>
                  <a:pt x="1534041" y="1876353"/>
                </a:lnTo>
                <a:lnTo>
                  <a:pt x="1495348" y="1898636"/>
                </a:lnTo>
                <a:lnTo>
                  <a:pt x="1455604" y="1919237"/>
                </a:lnTo>
                <a:lnTo>
                  <a:pt x="1414857" y="1938105"/>
                </a:lnTo>
                <a:lnTo>
                  <a:pt x="1373155" y="1955194"/>
                </a:lnTo>
                <a:lnTo>
                  <a:pt x="1330547" y="1970454"/>
                </a:lnTo>
                <a:lnTo>
                  <a:pt x="1287082" y="1983837"/>
                </a:lnTo>
                <a:lnTo>
                  <a:pt x="1242807" y="1995294"/>
                </a:lnTo>
                <a:lnTo>
                  <a:pt x="1197772" y="2004777"/>
                </a:lnTo>
                <a:lnTo>
                  <a:pt x="1152025" y="2012237"/>
                </a:lnTo>
                <a:lnTo>
                  <a:pt x="1105614" y="2017626"/>
                </a:lnTo>
                <a:lnTo>
                  <a:pt x="1058589" y="2020895"/>
                </a:lnTo>
                <a:lnTo>
                  <a:pt x="1010997" y="202199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21671" y="385874"/>
            <a:ext cx="2022475" cy="2022475"/>
          </a:xfrm>
          <a:custGeom>
            <a:avLst/>
            <a:gdLst/>
            <a:ahLst/>
            <a:cxnLst/>
            <a:rect l="l" t="t" r="r" b="b"/>
            <a:pathLst>
              <a:path w="2022475" h="2022475">
                <a:moveTo>
                  <a:pt x="0" y="1010997"/>
                </a:moveTo>
                <a:lnTo>
                  <a:pt x="1100" y="963405"/>
                </a:lnTo>
                <a:lnTo>
                  <a:pt x="4369" y="916379"/>
                </a:lnTo>
                <a:lnTo>
                  <a:pt x="9758" y="869968"/>
                </a:lnTo>
                <a:lnTo>
                  <a:pt x="17218" y="824220"/>
                </a:lnTo>
                <a:lnTo>
                  <a:pt x="26701" y="779185"/>
                </a:lnTo>
                <a:lnTo>
                  <a:pt x="38158" y="734910"/>
                </a:lnTo>
                <a:lnTo>
                  <a:pt x="51541" y="691444"/>
                </a:lnTo>
                <a:lnTo>
                  <a:pt x="66801" y="648836"/>
                </a:lnTo>
                <a:lnTo>
                  <a:pt x="83890" y="607133"/>
                </a:lnTo>
                <a:lnTo>
                  <a:pt x="102758" y="566386"/>
                </a:lnTo>
                <a:lnTo>
                  <a:pt x="123359" y="526642"/>
                </a:lnTo>
                <a:lnTo>
                  <a:pt x="145642" y="487950"/>
                </a:lnTo>
                <a:lnTo>
                  <a:pt x="169560" y="450358"/>
                </a:lnTo>
                <a:lnTo>
                  <a:pt x="195063" y="413915"/>
                </a:lnTo>
                <a:lnTo>
                  <a:pt x="222104" y="378670"/>
                </a:lnTo>
                <a:lnTo>
                  <a:pt x="250634" y="344670"/>
                </a:lnTo>
                <a:lnTo>
                  <a:pt x="280604" y="311966"/>
                </a:lnTo>
                <a:lnTo>
                  <a:pt x="311966" y="280604"/>
                </a:lnTo>
                <a:lnTo>
                  <a:pt x="344670" y="250634"/>
                </a:lnTo>
                <a:lnTo>
                  <a:pt x="378670" y="222104"/>
                </a:lnTo>
                <a:lnTo>
                  <a:pt x="413915" y="195063"/>
                </a:lnTo>
                <a:lnTo>
                  <a:pt x="450358" y="169560"/>
                </a:lnTo>
                <a:lnTo>
                  <a:pt x="487950" y="145642"/>
                </a:lnTo>
                <a:lnTo>
                  <a:pt x="526642" y="123359"/>
                </a:lnTo>
                <a:lnTo>
                  <a:pt x="566386" y="102758"/>
                </a:lnTo>
                <a:lnTo>
                  <a:pt x="607133" y="83890"/>
                </a:lnTo>
                <a:lnTo>
                  <a:pt x="648836" y="66801"/>
                </a:lnTo>
                <a:lnTo>
                  <a:pt x="691444" y="51541"/>
                </a:lnTo>
                <a:lnTo>
                  <a:pt x="734910" y="38158"/>
                </a:lnTo>
                <a:lnTo>
                  <a:pt x="779185" y="26701"/>
                </a:lnTo>
                <a:lnTo>
                  <a:pt x="824220" y="17218"/>
                </a:lnTo>
                <a:lnTo>
                  <a:pt x="869968" y="9758"/>
                </a:lnTo>
                <a:lnTo>
                  <a:pt x="916379" y="4369"/>
                </a:lnTo>
                <a:lnTo>
                  <a:pt x="963405" y="1100"/>
                </a:lnTo>
                <a:lnTo>
                  <a:pt x="1010997" y="0"/>
                </a:lnTo>
                <a:lnTo>
                  <a:pt x="1061128" y="1242"/>
                </a:lnTo>
                <a:lnTo>
                  <a:pt x="1110919" y="4947"/>
                </a:lnTo>
                <a:lnTo>
                  <a:pt x="1160287" y="11079"/>
                </a:lnTo>
                <a:lnTo>
                  <a:pt x="1209149" y="19605"/>
                </a:lnTo>
                <a:lnTo>
                  <a:pt x="1257422" y="30490"/>
                </a:lnTo>
                <a:lnTo>
                  <a:pt x="1305024" y="43700"/>
                </a:lnTo>
                <a:lnTo>
                  <a:pt x="1351871" y="59200"/>
                </a:lnTo>
                <a:lnTo>
                  <a:pt x="1397881" y="76957"/>
                </a:lnTo>
                <a:lnTo>
                  <a:pt x="1442971" y="96935"/>
                </a:lnTo>
                <a:lnTo>
                  <a:pt x="1487057" y="119101"/>
                </a:lnTo>
                <a:lnTo>
                  <a:pt x="1530058" y="143421"/>
                </a:lnTo>
                <a:lnTo>
                  <a:pt x="1571890" y="169859"/>
                </a:lnTo>
                <a:lnTo>
                  <a:pt x="1612470" y="198381"/>
                </a:lnTo>
                <a:lnTo>
                  <a:pt x="1651715" y="228954"/>
                </a:lnTo>
                <a:lnTo>
                  <a:pt x="1689543" y="261543"/>
                </a:lnTo>
                <a:lnTo>
                  <a:pt x="1725871" y="296114"/>
                </a:lnTo>
                <a:lnTo>
                  <a:pt x="1760442" y="332442"/>
                </a:lnTo>
                <a:lnTo>
                  <a:pt x="1793031" y="370270"/>
                </a:lnTo>
                <a:lnTo>
                  <a:pt x="1823604" y="409515"/>
                </a:lnTo>
                <a:lnTo>
                  <a:pt x="1852128" y="450095"/>
                </a:lnTo>
                <a:lnTo>
                  <a:pt x="1878567" y="491927"/>
                </a:lnTo>
                <a:lnTo>
                  <a:pt x="1902887" y="534928"/>
                </a:lnTo>
                <a:lnTo>
                  <a:pt x="1925054" y="579015"/>
                </a:lnTo>
                <a:lnTo>
                  <a:pt x="1945033" y="624105"/>
                </a:lnTo>
                <a:lnTo>
                  <a:pt x="1962791" y="670116"/>
                </a:lnTo>
                <a:lnTo>
                  <a:pt x="1978292" y="716963"/>
                </a:lnTo>
                <a:lnTo>
                  <a:pt x="1991503" y="764566"/>
                </a:lnTo>
                <a:lnTo>
                  <a:pt x="2002388" y="812840"/>
                </a:lnTo>
                <a:lnTo>
                  <a:pt x="2010915" y="861703"/>
                </a:lnTo>
                <a:lnTo>
                  <a:pt x="2017048" y="911072"/>
                </a:lnTo>
                <a:lnTo>
                  <a:pt x="2020753" y="960865"/>
                </a:lnTo>
                <a:lnTo>
                  <a:pt x="2021995" y="1010997"/>
                </a:lnTo>
                <a:lnTo>
                  <a:pt x="2020895" y="1058590"/>
                </a:lnTo>
                <a:lnTo>
                  <a:pt x="2017626" y="1105616"/>
                </a:lnTo>
                <a:lnTo>
                  <a:pt x="2012237" y="1152027"/>
                </a:lnTo>
                <a:lnTo>
                  <a:pt x="2004777" y="1197774"/>
                </a:lnTo>
                <a:lnTo>
                  <a:pt x="1995294" y="1242810"/>
                </a:lnTo>
                <a:lnTo>
                  <a:pt x="1983836" y="1287085"/>
                </a:lnTo>
                <a:lnTo>
                  <a:pt x="1970453" y="1330551"/>
                </a:lnTo>
                <a:lnTo>
                  <a:pt x="1955193" y="1373159"/>
                </a:lnTo>
                <a:lnTo>
                  <a:pt x="1938104" y="1414861"/>
                </a:lnTo>
                <a:lnTo>
                  <a:pt x="1919235" y="1455609"/>
                </a:lnTo>
                <a:lnTo>
                  <a:pt x="1898634" y="1495353"/>
                </a:lnTo>
                <a:lnTo>
                  <a:pt x="1876351" y="1534045"/>
                </a:lnTo>
                <a:lnTo>
                  <a:pt x="1852433" y="1571637"/>
                </a:lnTo>
                <a:lnTo>
                  <a:pt x="1826929" y="1608080"/>
                </a:lnTo>
                <a:lnTo>
                  <a:pt x="1799887" y="1643325"/>
                </a:lnTo>
                <a:lnTo>
                  <a:pt x="1771357" y="1677325"/>
                </a:lnTo>
                <a:lnTo>
                  <a:pt x="1741387" y="1710029"/>
                </a:lnTo>
                <a:lnTo>
                  <a:pt x="1710025" y="1741391"/>
                </a:lnTo>
                <a:lnTo>
                  <a:pt x="1677320" y="1771361"/>
                </a:lnTo>
                <a:lnTo>
                  <a:pt x="1643321" y="1799891"/>
                </a:lnTo>
                <a:lnTo>
                  <a:pt x="1608075" y="1826931"/>
                </a:lnTo>
                <a:lnTo>
                  <a:pt x="1571632" y="1852435"/>
                </a:lnTo>
                <a:lnTo>
                  <a:pt x="1534041" y="1876353"/>
                </a:lnTo>
                <a:lnTo>
                  <a:pt x="1495348" y="1898636"/>
                </a:lnTo>
                <a:lnTo>
                  <a:pt x="1455604" y="1919236"/>
                </a:lnTo>
                <a:lnTo>
                  <a:pt x="1414857" y="1938105"/>
                </a:lnTo>
                <a:lnTo>
                  <a:pt x="1373155" y="1955194"/>
                </a:lnTo>
                <a:lnTo>
                  <a:pt x="1330547" y="1970454"/>
                </a:lnTo>
                <a:lnTo>
                  <a:pt x="1287082" y="1983837"/>
                </a:lnTo>
                <a:lnTo>
                  <a:pt x="1242807" y="1995294"/>
                </a:lnTo>
                <a:lnTo>
                  <a:pt x="1197772" y="2004777"/>
                </a:lnTo>
                <a:lnTo>
                  <a:pt x="1152025" y="2012237"/>
                </a:lnTo>
                <a:lnTo>
                  <a:pt x="1105614" y="2017626"/>
                </a:lnTo>
                <a:lnTo>
                  <a:pt x="1058589" y="2020895"/>
                </a:lnTo>
                <a:lnTo>
                  <a:pt x="1010997" y="2021995"/>
                </a:lnTo>
                <a:lnTo>
                  <a:pt x="963405" y="2020895"/>
                </a:lnTo>
                <a:lnTo>
                  <a:pt x="916379" y="2017626"/>
                </a:lnTo>
                <a:lnTo>
                  <a:pt x="869968" y="2012237"/>
                </a:lnTo>
                <a:lnTo>
                  <a:pt x="824220" y="2004777"/>
                </a:lnTo>
                <a:lnTo>
                  <a:pt x="779185" y="1995294"/>
                </a:lnTo>
                <a:lnTo>
                  <a:pt x="734910" y="1983837"/>
                </a:lnTo>
                <a:lnTo>
                  <a:pt x="691444" y="1970454"/>
                </a:lnTo>
                <a:lnTo>
                  <a:pt x="648836" y="1955194"/>
                </a:lnTo>
                <a:lnTo>
                  <a:pt x="607133" y="1938105"/>
                </a:lnTo>
                <a:lnTo>
                  <a:pt x="566386" y="1919236"/>
                </a:lnTo>
                <a:lnTo>
                  <a:pt x="526642" y="1898636"/>
                </a:lnTo>
                <a:lnTo>
                  <a:pt x="487950" y="1876353"/>
                </a:lnTo>
                <a:lnTo>
                  <a:pt x="450358" y="1852435"/>
                </a:lnTo>
                <a:lnTo>
                  <a:pt x="413915" y="1826931"/>
                </a:lnTo>
                <a:lnTo>
                  <a:pt x="378670" y="1799891"/>
                </a:lnTo>
                <a:lnTo>
                  <a:pt x="344670" y="1771361"/>
                </a:lnTo>
                <a:lnTo>
                  <a:pt x="311966" y="1741391"/>
                </a:lnTo>
                <a:lnTo>
                  <a:pt x="280604" y="1710029"/>
                </a:lnTo>
                <a:lnTo>
                  <a:pt x="250634" y="1677325"/>
                </a:lnTo>
                <a:lnTo>
                  <a:pt x="222104" y="1643325"/>
                </a:lnTo>
                <a:lnTo>
                  <a:pt x="195063" y="1608080"/>
                </a:lnTo>
                <a:lnTo>
                  <a:pt x="169560" y="1571637"/>
                </a:lnTo>
                <a:lnTo>
                  <a:pt x="145642" y="1534045"/>
                </a:lnTo>
                <a:lnTo>
                  <a:pt x="123359" y="1495353"/>
                </a:lnTo>
                <a:lnTo>
                  <a:pt x="102758" y="1455609"/>
                </a:lnTo>
                <a:lnTo>
                  <a:pt x="83890" y="1414861"/>
                </a:lnTo>
                <a:lnTo>
                  <a:pt x="66801" y="1373159"/>
                </a:lnTo>
                <a:lnTo>
                  <a:pt x="51541" y="1330551"/>
                </a:lnTo>
                <a:lnTo>
                  <a:pt x="38158" y="1287085"/>
                </a:lnTo>
                <a:lnTo>
                  <a:pt x="26701" y="1242810"/>
                </a:lnTo>
                <a:lnTo>
                  <a:pt x="17218" y="1197774"/>
                </a:lnTo>
                <a:lnTo>
                  <a:pt x="9758" y="1152027"/>
                </a:lnTo>
                <a:lnTo>
                  <a:pt x="4369" y="1105616"/>
                </a:lnTo>
                <a:lnTo>
                  <a:pt x="1100" y="1058590"/>
                </a:lnTo>
                <a:lnTo>
                  <a:pt x="0" y="10109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69963" y="1128394"/>
            <a:ext cx="72580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64465" marR="5080" indent="-152400">
              <a:lnSpc>
                <a:spcPct val="101600"/>
              </a:lnSpc>
              <a:spcBef>
                <a:spcPts val="70"/>
              </a:spcBef>
            </a:pPr>
            <a:r>
              <a:rPr sz="1600" b="0" dirty="0">
                <a:latin typeface="Arial"/>
                <a:cs typeface="Arial"/>
              </a:rPr>
              <a:t>sigmoid  </a:t>
            </a:r>
            <a:r>
              <a:rPr sz="1600" b="0" spc="-5" dirty="0">
                <a:latin typeface="Arial"/>
                <a:cs typeface="Arial"/>
              </a:rPr>
              <a:t>gate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374" y="1396872"/>
            <a:ext cx="1443355" cy="0"/>
          </a:xfrm>
          <a:custGeom>
            <a:avLst/>
            <a:gdLst/>
            <a:ahLst/>
            <a:cxnLst/>
            <a:rect l="l" t="t" r="r" b="b"/>
            <a:pathLst>
              <a:path w="1443355">
                <a:moveTo>
                  <a:pt x="0" y="0"/>
                </a:moveTo>
                <a:lnTo>
                  <a:pt x="1442997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7846" y="1355882"/>
            <a:ext cx="105499" cy="81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5921" y="9293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43667" y="1396872"/>
            <a:ext cx="1634489" cy="0"/>
          </a:xfrm>
          <a:custGeom>
            <a:avLst/>
            <a:gdLst/>
            <a:ahLst/>
            <a:cxnLst/>
            <a:rect l="l" t="t" r="r" b="b"/>
            <a:pathLst>
              <a:path w="1634489">
                <a:moveTo>
                  <a:pt x="0" y="0"/>
                </a:moveTo>
                <a:lnTo>
                  <a:pt x="1634096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8238" y="1355882"/>
            <a:ext cx="105499" cy="81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93216" y="1023348"/>
            <a:ext cx="1666896" cy="28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88441" y="1018585"/>
            <a:ext cx="1677035" cy="292100"/>
          </a:xfrm>
          <a:custGeom>
            <a:avLst/>
            <a:gdLst/>
            <a:ahLst/>
            <a:cxnLst/>
            <a:rect l="l" t="t" r="r" b="b"/>
            <a:pathLst>
              <a:path w="1677035" h="292100">
                <a:moveTo>
                  <a:pt x="0" y="0"/>
                </a:moveTo>
                <a:lnTo>
                  <a:pt x="1676446" y="0"/>
                </a:lnTo>
                <a:lnTo>
                  <a:pt x="1676446" y="291824"/>
                </a:lnTo>
                <a:lnTo>
                  <a:pt x="0" y="2918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25306" y="436036"/>
            <a:ext cx="2863650" cy="1883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9813" y="431274"/>
            <a:ext cx="3024505" cy="1931670"/>
          </a:xfrm>
          <a:custGeom>
            <a:avLst/>
            <a:gdLst/>
            <a:ahLst/>
            <a:cxnLst/>
            <a:rect l="l" t="t" r="r" b="b"/>
            <a:pathLst>
              <a:path w="3024504" h="1931670">
                <a:moveTo>
                  <a:pt x="0" y="0"/>
                </a:moveTo>
                <a:lnTo>
                  <a:pt x="3023893" y="0"/>
                </a:lnTo>
                <a:lnTo>
                  <a:pt x="3023893" y="1931196"/>
                </a:lnTo>
                <a:lnTo>
                  <a:pt x="0" y="193119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1591" y="1542524"/>
            <a:ext cx="1534795" cy="0"/>
          </a:xfrm>
          <a:custGeom>
            <a:avLst/>
            <a:gdLst/>
            <a:ahLst/>
            <a:cxnLst/>
            <a:rect l="l" t="t" r="r" b="b"/>
            <a:pathLst>
              <a:path w="1534795">
                <a:moveTo>
                  <a:pt x="153419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5617" y="1501534"/>
            <a:ext cx="105499" cy="8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469" y="1542524"/>
            <a:ext cx="1534795" cy="0"/>
          </a:xfrm>
          <a:custGeom>
            <a:avLst/>
            <a:gdLst/>
            <a:ahLst/>
            <a:cxnLst/>
            <a:rect l="l" t="t" r="r" b="b"/>
            <a:pathLst>
              <a:path w="1534795">
                <a:moveTo>
                  <a:pt x="153419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1494" y="1501534"/>
            <a:ext cx="105499" cy="8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7265" y="1642026"/>
            <a:ext cx="381199" cy="626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2490" y="1637264"/>
            <a:ext cx="391160" cy="675640"/>
          </a:xfrm>
          <a:custGeom>
            <a:avLst/>
            <a:gdLst/>
            <a:ahLst/>
            <a:cxnLst/>
            <a:rect l="l" t="t" r="r" b="b"/>
            <a:pathLst>
              <a:path w="391160" h="675639">
                <a:moveTo>
                  <a:pt x="0" y="0"/>
                </a:moveTo>
                <a:lnTo>
                  <a:pt x="390749" y="0"/>
                </a:lnTo>
                <a:lnTo>
                  <a:pt x="390749" y="675048"/>
                </a:lnTo>
                <a:lnTo>
                  <a:pt x="0" y="6750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2023" y="1179147"/>
            <a:ext cx="381199" cy="5747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37260" y="1174385"/>
            <a:ext cx="391160" cy="584835"/>
          </a:xfrm>
          <a:custGeom>
            <a:avLst/>
            <a:gdLst/>
            <a:ahLst/>
            <a:cxnLst/>
            <a:rect l="l" t="t" r="r" b="b"/>
            <a:pathLst>
              <a:path w="391160" h="584835">
                <a:moveTo>
                  <a:pt x="0" y="0"/>
                </a:moveTo>
                <a:lnTo>
                  <a:pt x="390724" y="0"/>
                </a:lnTo>
                <a:lnTo>
                  <a:pt x="390724" y="584243"/>
                </a:lnTo>
                <a:lnTo>
                  <a:pt x="0" y="58424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9861" y="1688166"/>
            <a:ext cx="1406119" cy="5412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5099" y="1683404"/>
            <a:ext cx="1416050" cy="584835"/>
          </a:xfrm>
          <a:custGeom>
            <a:avLst/>
            <a:gdLst/>
            <a:ahLst/>
            <a:cxnLst/>
            <a:rect l="l" t="t" r="r" b="b"/>
            <a:pathLst>
              <a:path w="1416050" h="584835">
                <a:moveTo>
                  <a:pt x="0" y="0"/>
                </a:moveTo>
                <a:lnTo>
                  <a:pt x="1415644" y="0"/>
                </a:lnTo>
                <a:lnTo>
                  <a:pt x="1415644" y="584248"/>
                </a:lnTo>
                <a:lnTo>
                  <a:pt x="0" y="5842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7499" y="2911497"/>
            <a:ext cx="399415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What happens when </a:t>
            </a:r>
            <a:r>
              <a:rPr sz="2400" dirty="0">
                <a:latin typeface="Arial"/>
                <a:cs typeface="Arial"/>
              </a:rPr>
              <a:t>x =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-10?  </a:t>
            </a:r>
            <a:r>
              <a:rPr sz="2400" spc="-5" dirty="0">
                <a:latin typeface="Arial"/>
                <a:cs typeface="Arial"/>
              </a:rPr>
              <a:t>What happens when </a:t>
            </a:r>
            <a:r>
              <a:rPr sz="2400" dirty="0">
                <a:latin typeface="Arial"/>
                <a:cs typeface="Arial"/>
              </a:rPr>
              <a:t>x =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400" spc="-5" dirty="0">
                <a:latin typeface="Arial"/>
                <a:cs typeface="Arial"/>
              </a:rPr>
              <a:t>What happens when </a:t>
            </a:r>
            <a:r>
              <a:rPr sz="2400" dirty="0">
                <a:latin typeface="Arial"/>
                <a:cs typeface="Arial"/>
              </a:rPr>
              <a:t>x =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10?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20</a:t>
            </a:fld>
            <a:endParaRPr sz="200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C7C2119B-E094-4DB5-88F8-568E8F213A0F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Activation</a:t>
            </a:r>
            <a:r>
              <a:rPr sz="3000" b="0" spc="-90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1598" y="319862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015" y="156324"/>
            <a:ext cx="2673069" cy="452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1495" indent="-313690">
              <a:lnSpc>
                <a:spcPct val="100000"/>
              </a:lnSpc>
              <a:spcBef>
                <a:spcPts val="100"/>
              </a:spcBef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Squashes numbers to </a:t>
            </a:r>
            <a:r>
              <a:rPr dirty="0"/>
              <a:t>range</a:t>
            </a:r>
            <a:r>
              <a:rPr spc="-85" dirty="0"/>
              <a:t> </a:t>
            </a:r>
            <a:r>
              <a:rPr spc="-5" dirty="0"/>
              <a:t>[0,1]</a:t>
            </a:r>
          </a:p>
          <a:p>
            <a:pPr marL="4341495" marR="5080" indent="-313690">
              <a:lnSpc>
                <a:spcPct val="100000"/>
              </a:lnSpc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Historically popular </a:t>
            </a:r>
            <a:r>
              <a:rPr dirty="0"/>
              <a:t>since </a:t>
            </a:r>
            <a:r>
              <a:rPr spc="-5" dirty="0"/>
              <a:t>they  have nice interpretation as </a:t>
            </a:r>
            <a:r>
              <a:rPr dirty="0"/>
              <a:t>a  saturating “firing rate” </a:t>
            </a:r>
            <a:r>
              <a:rPr spc="-5" dirty="0"/>
              <a:t>of </a:t>
            </a:r>
            <a:r>
              <a:rPr dirty="0"/>
              <a:t>a</a:t>
            </a:r>
            <a:r>
              <a:rPr spc="-114" dirty="0"/>
              <a:t> </a:t>
            </a:r>
            <a:r>
              <a:rPr spc="-5" dirty="0"/>
              <a:t>neuron</a:t>
            </a:r>
          </a:p>
          <a:p>
            <a:pPr marL="3871595"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884295">
              <a:lnSpc>
                <a:spcPct val="100000"/>
              </a:lnSpc>
            </a:pPr>
            <a:r>
              <a:rPr dirty="0"/>
              <a:t>3</a:t>
            </a:r>
            <a:r>
              <a:rPr spc="-10" dirty="0"/>
              <a:t> </a:t>
            </a:r>
            <a:r>
              <a:rPr spc="-5" dirty="0"/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8487" y="2914710"/>
            <a:ext cx="35083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 marR="5080" indent="-44005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52755" algn="l"/>
                <a:tab pos="453390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Saturated neurons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“kill”</a:t>
            </a: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the  gradients</a:t>
            </a:r>
            <a:endParaRPr sz="2000">
              <a:latin typeface="Arial"/>
              <a:cs typeface="Arial"/>
            </a:endParaRPr>
          </a:p>
          <a:p>
            <a:pPr marL="452755" marR="369570" indent="-440055">
              <a:lnSpc>
                <a:spcPct val="100000"/>
              </a:lnSpc>
              <a:buAutoNum type="arabicPeriod"/>
              <a:tabLst>
                <a:tab pos="452755" algn="l"/>
                <a:tab pos="453390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Sigmoid outputs are</a:t>
            </a:r>
            <a:r>
              <a:rPr sz="20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 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zero-centered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6360" y="1136613"/>
            <a:ext cx="2386928" cy="182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21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64A852D1-8DD9-4A85-91EC-A517E8FB64C1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924" y="168608"/>
            <a:ext cx="7353934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0" spc="-5" dirty="0">
                <a:latin typeface="Arial"/>
                <a:cs typeface="Arial"/>
              </a:rPr>
              <a:t>Consider what happens when the input to </a:t>
            </a:r>
            <a:r>
              <a:rPr b="0" dirty="0">
                <a:latin typeface="Arial"/>
                <a:cs typeface="Arial"/>
              </a:rPr>
              <a:t>a </a:t>
            </a:r>
            <a:r>
              <a:rPr b="0" spc="-5" dirty="0">
                <a:latin typeface="Arial"/>
                <a:cs typeface="Arial"/>
              </a:rPr>
              <a:t>neuron </a:t>
            </a:r>
            <a:r>
              <a:rPr b="0" dirty="0">
                <a:latin typeface="Arial"/>
                <a:cs typeface="Arial"/>
              </a:rPr>
              <a:t>(x)  </a:t>
            </a:r>
            <a:r>
              <a:rPr b="0" spc="-5" dirty="0">
                <a:latin typeface="Arial"/>
                <a:cs typeface="Arial"/>
              </a:rPr>
              <a:t>is always</a:t>
            </a:r>
            <a:r>
              <a:rPr b="0" spc="-1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positive:</a:t>
            </a:r>
          </a:p>
        </p:txBody>
      </p:sp>
      <p:sp>
        <p:nvSpPr>
          <p:cNvPr id="3" name="object 3"/>
          <p:cNvSpPr/>
          <p:nvPr/>
        </p:nvSpPr>
        <p:spPr>
          <a:xfrm>
            <a:off x="5132374" y="1598580"/>
            <a:ext cx="3057333" cy="132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9923" y="3538775"/>
            <a:ext cx="5955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What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say </a:t>
            </a:r>
            <a:r>
              <a:rPr sz="2400" spc="-5" dirty="0">
                <a:latin typeface="Arial"/>
                <a:cs typeface="Arial"/>
              </a:rPr>
              <a:t>about the gradients on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9748" y="1298797"/>
            <a:ext cx="3349443" cy="1911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86" y="1294034"/>
            <a:ext cx="3359150" cy="1920875"/>
          </a:xfrm>
          <a:custGeom>
            <a:avLst/>
            <a:gdLst/>
            <a:ahLst/>
            <a:cxnLst/>
            <a:rect l="l" t="t" r="r" b="b"/>
            <a:pathLst>
              <a:path w="3359150" h="1920875">
                <a:moveTo>
                  <a:pt x="0" y="0"/>
                </a:moveTo>
                <a:lnTo>
                  <a:pt x="3358955" y="0"/>
                </a:lnTo>
                <a:lnTo>
                  <a:pt x="3358955" y="1920583"/>
                </a:lnTo>
                <a:lnTo>
                  <a:pt x="0" y="19205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22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D36A626F-50C7-435D-A1DB-65E0F720B981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999" y="174507"/>
            <a:ext cx="7218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"/>
                <a:cs typeface="Arial"/>
              </a:rPr>
              <a:t>Consider what happens when the input to </a:t>
            </a:r>
            <a:r>
              <a:rPr b="0" dirty="0">
                <a:latin typeface="Arial"/>
                <a:cs typeface="Arial"/>
              </a:rPr>
              <a:t>a </a:t>
            </a:r>
            <a:r>
              <a:rPr b="0" spc="-5" dirty="0">
                <a:latin typeface="Arial"/>
                <a:cs typeface="Arial"/>
              </a:rPr>
              <a:t>neuron</a:t>
            </a:r>
            <a:r>
              <a:rPr b="0" spc="-8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999" y="536457"/>
            <a:ext cx="232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always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positive...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6457" y="1557767"/>
            <a:ext cx="3057333" cy="1320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4623" y="3420998"/>
            <a:ext cx="595566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What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say </a:t>
            </a:r>
            <a:r>
              <a:rPr sz="2400" spc="-5" dirty="0">
                <a:latin typeface="Arial"/>
                <a:cs typeface="Arial"/>
              </a:rPr>
              <a:t>about the gradients on </a:t>
            </a:r>
            <a:r>
              <a:rPr sz="2400" b="1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?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Always all positive or all negative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:(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400" dirty="0">
                <a:solidFill>
                  <a:srgbClr val="FF00FF"/>
                </a:solidFill>
                <a:latin typeface="Arial"/>
                <a:cs typeface="Arial"/>
              </a:rPr>
              <a:t>(this </a:t>
            </a:r>
            <a:r>
              <a:rPr sz="2400" spc="-5" dirty="0">
                <a:solidFill>
                  <a:srgbClr val="FF00FF"/>
                </a:solidFill>
                <a:latin typeface="Arial"/>
                <a:cs typeface="Arial"/>
              </a:rPr>
              <a:t>is also why </a:t>
            </a:r>
            <a:r>
              <a:rPr sz="2400" dirty="0">
                <a:solidFill>
                  <a:srgbClr val="FF00FF"/>
                </a:solidFill>
                <a:latin typeface="Arial"/>
                <a:cs typeface="Arial"/>
              </a:rPr>
              <a:t>you </a:t>
            </a:r>
            <a:r>
              <a:rPr sz="2400" spc="-5" dirty="0">
                <a:solidFill>
                  <a:srgbClr val="FF00FF"/>
                </a:solidFill>
                <a:latin typeface="Arial"/>
                <a:cs typeface="Arial"/>
              </a:rPr>
              <a:t>want </a:t>
            </a:r>
            <a:r>
              <a:rPr sz="2400" dirty="0">
                <a:solidFill>
                  <a:srgbClr val="FF00FF"/>
                </a:solidFill>
                <a:latin typeface="Arial"/>
                <a:cs typeface="Arial"/>
              </a:rPr>
              <a:t>zero-mean</a:t>
            </a:r>
            <a:r>
              <a:rPr sz="2400" spc="-8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FF"/>
                </a:solidFill>
                <a:latin typeface="Arial"/>
                <a:cs typeface="Arial"/>
              </a:rPr>
              <a:t>data!)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93985" y="572398"/>
            <a:ext cx="0" cy="2768600"/>
          </a:xfrm>
          <a:custGeom>
            <a:avLst/>
            <a:gdLst/>
            <a:ahLst/>
            <a:cxnLst/>
            <a:rect l="l" t="t" r="r" b="b"/>
            <a:pathLst>
              <a:path h="2768600">
                <a:moveTo>
                  <a:pt x="0" y="0"/>
                </a:moveTo>
                <a:lnTo>
                  <a:pt x="0" y="27680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21713" y="1956508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>
                <a:moveTo>
                  <a:pt x="274439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05085" y="585416"/>
            <a:ext cx="1360805" cy="1360170"/>
          </a:xfrm>
          <a:custGeom>
            <a:avLst/>
            <a:gdLst/>
            <a:ahLst/>
            <a:cxnLst/>
            <a:rect l="l" t="t" r="r" b="b"/>
            <a:pathLst>
              <a:path w="1360804" h="1360170">
                <a:moveTo>
                  <a:pt x="0" y="0"/>
                </a:moveTo>
                <a:lnTo>
                  <a:pt x="1360797" y="0"/>
                </a:lnTo>
                <a:lnTo>
                  <a:pt x="1360797" y="1359897"/>
                </a:lnTo>
                <a:lnTo>
                  <a:pt x="0" y="1359897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93985" y="1951013"/>
            <a:ext cx="1127760" cy="1035050"/>
          </a:xfrm>
          <a:custGeom>
            <a:avLst/>
            <a:gdLst/>
            <a:ahLst/>
            <a:cxnLst/>
            <a:rect l="l" t="t" r="r" b="b"/>
            <a:pathLst>
              <a:path w="1127759" h="1035050">
                <a:moveTo>
                  <a:pt x="0" y="0"/>
                </a:moveTo>
                <a:lnTo>
                  <a:pt x="1127472" y="103453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90658" y="2952818"/>
            <a:ext cx="104024" cy="100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26284" y="3160928"/>
            <a:ext cx="12446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hypothetical  optimal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w  vector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78684" y="1927367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zig zag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path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3510" y="739592"/>
            <a:ext cx="136271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0345" marR="3733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allowed  gradient  update  directions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70963" y="1966033"/>
            <a:ext cx="1313815" cy="1365885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49225" marR="395605">
              <a:lnSpc>
                <a:spcPts val="1650"/>
              </a:lnSpc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allowed  gradient  update  directions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46910" y="1817586"/>
            <a:ext cx="25400" cy="340360"/>
          </a:xfrm>
          <a:custGeom>
            <a:avLst/>
            <a:gdLst/>
            <a:ahLst/>
            <a:cxnLst/>
            <a:rect l="l" t="t" r="r" b="b"/>
            <a:pathLst>
              <a:path w="25400" h="340360">
                <a:moveTo>
                  <a:pt x="24949" y="0"/>
                </a:moveTo>
                <a:lnTo>
                  <a:pt x="0" y="33990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06010" y="2145665"/>
            <a:ext cx="81824" cy="107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38335" y="2239733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57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49984" y="2198893"/>
            <a:ext cx="108149" cy="81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7009" y="2232578"/>
            <a:ext cx="29845" cy="269875"/>
          </a:xfrm>
          <a:custGeom>
            <a:avLst/>
            <a:gdLst/>
            <a:ahLst/>
            <a:cxnLst/>
            <a:rect l="l" t="t" r="r" b="b"/>
            <a:pathLst>
              <a:path w="29845" h="269875">
                <a:moveTo>
                  <a:pt x="29774" y="0"/>
                </a:moveTo>
                <a:lnTo>
                  <a:pt x="0" y="269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76209" y="2489392"/>
            <a:ext cx="81624" cy="10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90008" y="2837394"/>
            <a:ext cx="169574" cy="234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25184" y="2553244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74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6833" y="2512419"/>
            <a:ext cx="108149" cy="816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98008" y="2537369"/>
            <a:ext cx="29845" cy="269875"/>
          </a:xfrm>
          <a:custGeom>
            <a:avLst/>
            <a:gdLst/>
            <a:ahLst/>
            <a:cxnLst/>
            <a:rect l="l" t="t" r="r" b="b"/>
            <a:pathLst>
              <a:path w="29845" h="269875">
                <a:moveTo>
                  <a:pt x="29774" y="0"/>
                </a:moveTo>
                <a:lnTo>
                  <a:pt x="0" y="2697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57208" y="2794194"/>
            <a:ext cx="81624" cy="108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06183" y="2858044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74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17832" y="2817219"/>
            <a:ext cx="108149" cy="816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23</a:t>
            </a:fld>
            <a:endParaRPr sz="2000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5992AFCE-D6F8-4E6C-A519-C658CA81F734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Activation</a:t>
            </a:r>
            <a:r>
              <a:rPr sz="3000" b="0" spc="-90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1598" y="319862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015" y="156324"/>
            <a:ext cx="2673069" cy="452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1495" indent="-313690">
              <a:lnSpc>
                <a:spcPct val="100000"/>
              </a:lnSpc>
              <a:spcBef>
                <a:spcPts val="100"/>
              </a:spcBef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Squashes numbers to </a:t>
            </a:r>
            <a:r>
              <a:rPr dirty="0"/>
              <a:t>range</a:t>
            </a:r>
            <a:r>
              <a:rPr spc="-85" dirty="0"/>
              <a:t> </a:t>
            </a:r>
            <a:r>
              <a:rPr spc="-5" dirty="0"/>
              <a:t>[0,1]</a:t>
            </a:r>
          </a:p>
          <a:p>
            <a:pPr marL="4341495" marR="5080" indent="-313690">
              <a:lnSpc>
                <a:spcPct val="100000"/>
              </a:lnSpc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Historically popular </a:t>
            </a:r>
            <a:r>
              <a:rPr dirty="0"/>
              <a:t>since </a:t>
            </a:r>
            <a:r>
              <a:rPr spc="-5" dirty="0"/>
              <a:t>they  have nice interpretation as </a:t>
            </a:r>
            <a:r>
              <a:rPr dirty="0"/>
              <a:t>a  saturating “firing rate” </a:t>
            </a:r>
            <a:r>
              <a:rPr spc="-5" dirty="0"/>
              <a:t>of </a:t>
            </a:r>
            <a:r>
              <a:rPr dirty="0"/>
              <a:t>a</a:t>
            </a:r>
            <a:r>
              <a:rPr spc="-114" dirty="0"/>
              <a:t> </a:t>
            </a:r>
            <a:r>
              <a:rPr spc="-5" dirty="0"/>
              <a:t>neuron</a:t>
            </a:r>
          </a:p>
          <a:p>
            <a:pPr marL="3871595"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884295">
              <a:lnSpc>
                <a:spcPct val="100000"/>
              </a:lnSpc>
            </a:pPr>
            <a:r>
              <a:rPr dirty="0"/>
              <a:t>3</a:t>
            </a:r>
            <a:r>
              <a:rPr spc="-10" dirty="0"/>
              <a:t> </a:t>
            </a:r>
            <a:r>
              <a:rPr spc="-5" dirty="0"/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8487" y="2914710"/>
            <a:ext cx="410654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 marR="602615" indent="-44005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52755" algn="l"/>
                <a:tab pos="453390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Saturated neurons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“kill”</a:t>
            </a: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the  gradients</a:t>
            </a:r>
            <a:endParaRPr sz="2000">
              <a:latin typeface="Arial"/>
              <a:cs typeface="Arial"/>
            </a:endParaRPr>
          </a:p>
          <a:p>
            <a:pPr marL="452755" marR="967105" indent="-440055">
              <a:lnSpc>
                <a:spcPct val="100000"/>
              </a:lnSpc>
              <a:buAutoNum type="arabicPeriod"/>
              <a:tabLst>
                <a:tab pos="452755" algn="l"/>
                <a:tab pos="453390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Sigmoid outputs are</a:t>
            </a:r>
            <a:r>
              <a:rPr sz="20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 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zero-centered</a:t>
            </a:r>
            <a:endParaRPr sz="2000">
              <a:latin typeface="Arial"/>
              <a:cs typeface="Arial"/>
            </a:endParaRPr>
          </a:p>
          <a:p>
            <a:pPr marL="452755" indent="-440055">
              <a:lnSpc>
                <a:spcPct val="100000"/>
              </a:lnSpc>
              <a:buAutoNum type="arabicPeriod"/>
              <a:tabLst>
                <a:tab pos="452755" algn="l"/>
                <a:tab pos="453390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exp() is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bit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compute</a:t>
            </a:r>
            <a:r>
              <a:rPr sz="20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expensive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6360" y="1136613"/>
            <a:ext cx="2386928" cy="182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24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F6E4CC4D-BC71-418E-B2D5-24D3DF2FE4E1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Activation</a:t>
            </a:r>
            <a:r>
              <a:rPr sz="3000" b="0" spc="-90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1598" y="3198628"/>
            <a:ext cx="1041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tanh(x)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8689" y="1492240"/>
            <a:ext cx="43459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indent="-313055">
              <a:lnSpc>
                <a:spcPct val="100000"/>
              </a:lnSpc>
              <a:spcBef>
                <a:spcPts val="100"/>
              </a:spcBef>
              <a:buChar char="-"/>
              <a:tabLst>
                <a:tab pos="325755" algn="l"/>
                <a:tab pos="326390" algn="l"/>
              </a:tabLst>
            </a:pPr>
            <a:r>
              <a:rPr sz="2000" spc="-5" dirty="0">
                <a:latin typeface="Arial"/>
                <a:cs typeface="Arial"/>
              </a:rPr>
              <a:t>Squashes numbers to </a:t>
            </a:r>
            <a:r>
              <a:rPr sz="2000" dirty="0">
                <a:latin typeface="Arial"/>
                <a:cs typeface="Arial"/>
              </a:rPr>
              <a:t>range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[-1,1]</a:t>
            </a:r>
            <a:endParaRPr sz="2000">
              <a:latin typeface="Arial"/>
              <a:cs typeface="Arial"/>
            </a:endParaRPr>
          </a:p>
          <a:p>
            <a:pPr marL="325755" indent="-313055">
              <a:lnSpc>
                <a:spcPct val="100000"/>
              </a:lnSpc>
              <a:buChar char="-"/>
              <a:tabLst>
                <a:tab pos="325755" algn="l"/>
                <a:tab pos="326390" algn="l"/>
              </a:tabLst>
            </a:pP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zero centered</a:t>
            </a:r>
            <a:r>
              <a:rPr sz="20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(nice)</a:t>
            </a:r>
            <a:endParaRPr sz="2000">
              <a:latin typeface="Arial"/>
              <a:cs typeface="Arial"/>
            </a:endParaRPr>
          </a:p>
          <a:p>
            <a:pPr marL="325755" indent="-313055">
              <a:lnSpc>
                <a:spcPct val="100000"/>
              </a:lnSpc>
              <a:buChar char="-"/>
              <a:tabLst>
                <a:tab pos="325755" algn="l"/>
                <a:tab pos="326390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still kills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gradients when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saturated</a:t>
            </a: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:(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1109" y="4204905"/>
            <a:ext cx="201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[LeCun et al.,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1991]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5951" y="1108576"/>
            <a:ext cx="2369034" cy="1804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25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804CF55-4BDE-40F1-9510-C703CDD017A5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5295">
              <a:lnSpc>
                <a:spcPct val="100000"/>
              </a:lnSpc>
              <a:spcBef>
                <a:spcPts val="100"/>
              </a:spcBef>
              <a:tabLst>
                <a:tab pos="3324860" algn="l"/>
              </a:tabLst>
            </a:pPr>
            <a:r>
              <a:rPr b="0" dirty="0">
                <a:latin typeface="Arial"/>
                <a:cs typeface="Arial"/>
              </a:rPr>
              <a:t>-	</a:t>
            </a:r>
            <a:r>
              <a:rPr b="0" spc="-5" dirty="0">
                <a:latin typeface="Arial"/>
                <a:cs typeface="Arial"/>
              </a:rPr>
              <a:t>Computes </a:t>
            </a:r>
            <a:r>
              <a:rPr dirty="0"/>
              <a:t>f(x) =</a:t>
            </a:r>
            <a:r>
              <a:rPr spc="-95" dirty="0"/>
              <a:t> </a:t>
            </a:r>
            <a:r>
              <a:rPr spc="-5" dirty="0"/>
              <a:t>max(0,x)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648" y="785747"/>
            <a:ext cx="8653780" cy="361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3210" indent="-321945">
              <a:lnSpc>
                <a:spcPts val="2630"/>
              </a:lnSpc>
              <a:spcBef>
                <a:spcPts val="100"/>
              </a:spcBef>
              <a:buChar char="-"/>
              <a:tabLst>
                <a:tab pos="4093210" algn="l"/>
                <a:tab pos="40938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Does not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saturate (in</a:t>
            </a:r>
            <a:r>
              <a:rPr sz="2200" spc="-3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+region)</a:t>
            </a:r>
            <a:endParaRPr sz="2200">
              <a:latin typeface="Arial"/>
              <a:cs typeface="Arial"/>
            </a:endParaRPr>
          </a:p>
          <a:p>
            <a:pPr marL="4093210" indent="-321945">
              <a:lnSpc>
                <a:spcPts val="2625"/>
              </a:lnSpc>
              <a:buChar char="-"/>
              <a:tabLst>
                <a:tab pos="4093210" algn="l"/>
                <a:tab pos="40938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Very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computationally</a:t>
            </a:r>
            <a:r>
              <a:rPr sz="22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efficient</a:t>
            </a:r>
            <a:endParaRPr sz="2200">
              <a:latin typeface="Arial"/>
              <a:cs typeface="Arial"/>
            </a:endParaRPr>
          </a:p>
          <a:p>
            <a:pPr marL="4093210" marR="516255" indent="-321945">
              <a:lnSpc>
                <a:spcPts val="2620"/>
              </a:lnSpc>
              <a:spcBef>
                <a:spcPts val="95"/>
              </a:spcBef>
              <a:buChar char="-"/>
              <a:tabLst>
                <a:tab pos="4093210" algn="l"/>
                <a:tab pos="40938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Converges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much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faster than 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sigmoid/tanh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in practice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(e.g.</a:t>
            </a:r>
            <a:r>
              <a:rPr sz="22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6x)</a:t>
            </a:r>
            <a:endParaRPr sz="2200">
              <a:latin typeface="Arial"/>
              <a:cs typeface="Arial"/>
            </a:endParaRPr>
          </a:p>
          <a:p>
            <a:pPr marL="4093210" marR="241935" indent="-321945">
              <a:lnSpc>
                <a:spcPts val="2620"/>
              </a:lnSpc>
              <a:spcBef>
                <a:spcPts val="10"/>
              </a:spcBef>
              <a:buChar char="-"/>
              <a:tabLst>
                <a:tab pos="4093210" algn="l"/>
                <a:tab pos="40938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Actually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more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biologically plausible  than</a:t>
            </a:r>
            <a:r>
              <a:rPr sz="2200"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sigmoid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latin typeface="Arial"/>
                <a:cs typeface="Arial"/>
              </a:rPr>
              <a:t>(Rectified </a:t>
            </a:r>
            <a:r>
              <a:rPr sz="2400" spc="-5" dirty="0">
                <a:latin typeface="Arial"/>
                <a:cs typeface="Arial"/>
              </a:rPr>
              <a:t>Linear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Unit)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65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[Krizhevsky et al.,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2012]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0330" y="1045717"/>
            <a:ext cx="2215334" cy="1824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26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F125E06C-AB02-44FA-B953-8F8472E2183C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648" y="3162204"/>
            <a:ext cx="297180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latin typeface="Arial"/>
                <a:cs typeface="Arial"/>
              </a:rPr>
              <a:t>(Rectified </a:t>
            </a:r>
            <a:r>
              <a:rPr sz="2400" spc="-5" dirty="0">
                <a:latin typeface="Arial"/>
                <a:cs typeface="Arial"/>
              </a:rPr>
              <a:t>Linear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Unit)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5295">
              <a:lnSpc>
                <a:spcPct val="100000"/>
              </a:lnSpc>
              <a:spcBef>
                <a:spcPts val="100"/>
              </a:spcBef>
              <a:tabLst>
                <a:tab pos="3324860" algn="l"/>
              </a:tabLst>
            </a:pPr>
            <a:r>
              <a:rPr b="0" dirty="0">
                <a:latin typeface="Arial"/>
                <a:cs typeface="Arial"/>
              </a:rPr>
              <a:t>-	</a:t>
            </a:r>
            <a:r>
              <a:rPr b="0" spc="-5" dirty="0">
                <a:latin typeface="Arial"/>
                <a:cs typeface="Arial"/>
              </a:rPr>
              <a:t>Computes </a:t>
            </a:r>
            <a:r>
              <a:rPr dirty="0"/>
              <a:t>f(x) =</a:t>
            </a:r>
            <a:r>
              <a:rPr spc="-95" dirty="0"/>
              <a:t> </a:t>
            </a:r>
            <a:r>
              <a:rPr spc="-5" dirty="0"/>
              <a:t>max(0,x)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28737" y="757172"/>
            <a:ext cx="4657725" cy="272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indent="-321310">
              <a:lnSpc>
                <a:spcPts val="2630"/>
              </a:lnSpc>
              <a:spcBef>
                <a:spcPts val="100"/>
              </a:spcBef>
              <a:buChar char="-"/>
              <a:tabLst>
                <a:tab pos="334010" algn="l"/>
                <a:tab pos="3346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Does not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saturate (in</a:t>
            </a:r>
            <a:r>
              <a:rPr sz="2200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+region)</a:t>
            </a:r>
            <a:endParaRPr sz="2200">
              <a:latin typeface="Arial"/>
              <a:cs typeface="Arial"/>
            </a:endParaRPr>
          </a:p>
          <a:p>
            <a:pPr marL="334010" indent="-321310">
              <a:lnSpc>
                <a:spcPts val="2625"/>
              </a:lnSpc>
              <a:buChar char="-"/>
              <a:tabLst>
                <a:tab pos="334010" algn="l"/>
                <a:tab pos="3346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Very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computationally</a:t>
            </a:r>
            <a:r>
              <a:rPr sz="2200" spc="-3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efficient</a:t>
            </a:r>
            <a:endParaRPr sz="2200">
              <a:latin typeface="Arial"/>
              <a:cs typeface="Arial"/>
            </a:endParaRPr>
          </a:p>
          <a:p>
            <a:pPr marL="334010" marR="279400" indent="-321310">
              <a:lnSpc>
                <a:spcPts val="2620"/>
              </a:lnSpc>
              <a:spcBef>
                <a:spcPts val="95"/>
              </a:spcBef>
              <a:buChar char="-"/>
              <a:tabLst>
                <a:tab pos="334010" algn="l"/>
                <a:tab pos="3346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Converges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much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faster than 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sigmoid/tanh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in practice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(e.g.</a:t>
            </a:r>
            <a:r>
              <a:rPr sz="22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6x)</a:t>
            </a:r>
            <a:endParaRPr sz="2200">
              <a:latin typeface="Arial"/>
              <a:cs typeface="Arial"/>
            </a:endParaRPr>
          </a:p>
          <a:p>
            <a:pPr marL="334010" marR="5080" indent="-321310">
              <a:lnSpc>
                <a:spcPts val="2620"/>
              </a:lnSpc>
              <a:spcBef>
                <a:spcPts val="10"/>
              </a:spcBef>
              <a:buChar char="-"/>
              <a:tabLst>
                <a:tab pos="334010" algn="l"/>
                <a:tab pos="3346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Actually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more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biologically plausible  than</a:t>
            </a:r>
            <a:r>
              <a:rPr sz="2200"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sigmoid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har char="-"/>
            </a:pPr>
            <a:endParaRPr sz="2350">
              <a:latin typeface="Times New Roman"/>
              <a:cs typeface="Times New Roman"/>
            </a:endParaRPr>
          </a:p>
          <a:p>
            <a:pPr marL="334010" indent="-321310">
              <a:lnSpc>
                <a:spcPct val="100000"/>
              </a:lnSpc>
              <a:buChar char="-"/>
              <a:tabLst>
                <a:tab pos="334010" algn="l"/>
                <a:tab pos="334645" algn="l"/>
              </a:tabLst>
            </a:pP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zero-centered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output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0330" y="1045717"/>
            <a:ext cx="2215334" cy="1824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27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49F40C44-829D-4C5D-8C1C-3845E5FF6294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648" y="3162204"/>
            <a:ext cx="297180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latin typeface="Arial"/>
                <a:cs typeface="Arial"/>
              </a:rPr>
              <a:t>(Rectified </a:t>
            </a:r>
            <a:r>
              <a:rPr sz="2400" spc="-5" dirty="0">
                <a:latin typeface="Arial"/>
                <a:cs typeface="Arial"/>
              </a:rPr>
              <a:t>Linear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Unit)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5295">
              <a:lnSpc>
                <a:spcPct val="100000"/>
              </a:lnSpc>
              <a:spcBef>
                <a:spcPts val="100"/>
              </a:spcBef>
              <a:tabLst>
                <a:tab pos="3324860" algn="l"/>
              </a:tabLst>
            </a:pPr>
            <a:r>
              <a:rPr b="0" dirty="0">
                <a:latin typeface="Arial"/>
                <a:cs typeface="Arial"/>
              </a:rPr>
              <a:t>-	</a:t>
            </a:r>
            <a:r>
              <a:rPr b="0" spc="-5" dirty="0">
                <a:latin typeface="Arial"/>
                <a:cs typeface="Arial"/>
              </a:rPr>
              <a:t>Computes </a:t>
            </a:r>
            <a:r>
              <a:rPr dirty="0"/>
              <a:t>f(x) =</a:t>
            </a:r>
            <a:r>
              <a:rPr spc="-95" dirty="0"/>
              <a:t> </a:t>
            </a:r>
            <a:r>
              <a:rPr spc="-5" dirty="0"/>
              <a:t>max(0,x)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93164" y="757172"/>
            <a:ext cx="4792980" cy="3723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21945">
              <a:lnSpc>
                <a:spcPts val="2630"/>
              </a:lnSpc>
              <a:spcBef>
                <a:spcPts val="100"/>
              </a:spcBef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Does not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saturate (in</a:t>
            </a:r>
            <a:r>
              <a:rPr sz="2200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+region)</a:t>
            </a:r>
            <a:endParaRPr sz="2200">
              <a:latin typeface="Arial"/>
              <a:cs typeface="Arial"/>
            </a:endParaRPr>
          </a:p>
          <a:p>
            <a:pPr marL="469900" indent="-321945">
              <a:lnSpc>
                <a:spcPts val="2625"/>
              </a:lnSpc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Very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computationally</a:t>
            </a:r>
            <a:r>
              <a:rPr sz="2200" spc="-3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efficient</a:t>
            </a:r>
            <a:endParaRPr sz="2200">
              <a:latin typeface="Arial"/>
              <a:cs typeface="Arial"/>
            </a:endParaRPr>
          </a:p>
          <a:p>
            <a:pPr marL="469900" marR="279400" indent="-321945">
              <a:lnSpc>
                <a:spcPts val="2620"/>
              </a:lnSpc>
              <a:spcBef>
                <a:spcPts val="95"/>
              </a:spcBef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Converges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much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faster than 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sigmoid/tanh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in practice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(e.g.</a:t>
            </a:r>
            <a:r>
              <a:rPr sz="22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6x)</a:t>
            </a:r>
            <a:endParaRPr sz="2200">
              <a:latin typeface="Arial"/>
              <a:cs typeface="Arial"/>
            </a:endParaRPr>
          </a:p>
          <a:p>
            <a:pPr marL="469900" marR="5080" indent="-321945">
              <a:lnSpc>
                <a:spcPts val="2620"/>
              </a:lnSpc>
              <a:spcBef>
                <a:spcPts val="10"/>
              </a:spcBef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Actually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more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biologically plausible  than</a:t>
            </a:r>
            <a:r>
              <a:rPr sz="2200"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sigmoid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har char="-"/>
            </a:pPr>
            <a:endParaRPr sz="2350">
              <a:latin typeface="Times New Roman"/>
              <a:cs typeface="Times New Roman"/>
            </a:endParaRPr>
          </a:p>
          <a:p>
            <a:pPr marL="469900" indent="-321945">
              <a:lnSpc>
                <a:spcPts val="2630"/>
              </a:lnSpc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zero-centered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output</a:t>
            </a:r>
            <a:endParaRPr sz="2200">
              <a:latin typeface="Arial"/>
              <a:cs typeface="Arial"/>
            </a:endParaRPr>
          </a:p>
          <a:p>
            <a:pPr marL="469900" indent="-321945">
              <a:lnSpc>
                <a:spcPts val="2630"/>
              </a:lnSpc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annoyance: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hint: what is the gradient when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x &lt;</a:t>
            </a:r>
            <a:r>
              <a:rPr sz="22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0?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0330" y="1045717"/>
            <a:ext cx="2215334" cy="1824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28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AA0BD5E8-9659-48D5-83AD-87E9621E93D0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1671" y="385874"/>
            <a:ext cx="2022475" cy="2022475"/>
          </a:xfrm>
          <a:custGeom>
            <a:avLst/>
            <a:gdLst/>
            <a:ahLst/>
            <a:cxnLst/>
            <a:rect l="l" t="t" r="r" b="b"/>
            <a:pathLst>
              <a:path w="2022475" h="2022475">
                <a:moveTo>
                  <a:pt x="1010997" y="2021995"/>
                </a:moveTo>
                <a:lnTo>
                  <a:pt x="963405" y="2020895"/>
                </a:lnTo>
                <a:lnTo>
                  <a:pt x="916379" y="2017626"/>
                </a:lnTo>
                <a:lnTo>
                  <a:pt x="869968" y="2012237"/>
                </a:lnTo>
                <a:lnTo>
                  <a:pt x="824220" y="2004777"/>
                </a:lnTo>
                <a:lnTo>
                  <a:pt x="779185" y="1995294"/>
                </a:lnTo>
                <a:lnTo>
                  <a:pt x="734910" y="1983837"/>
                </a:lnTo>
                <a:lnTo>
                  <a:pt x="691444" y="1970454"/>
                </a:lnTo>
                <a:lnTo>
                  <a:pt x="648836" y="1955194"/>
                </a:lnTo>
                <a:lnTo>
                  <a:pt x="607133" y="1938105"/>
                </a:lnTo>
                <a:lnTo>
                  <a:pt x="566386" y="1919237"/>
                </a:lnTo>
                <a:lnTo>
                  <a:pt x="526642" y="1898636"/>
                </a:lnTo>
                <a:lnTo>
                  <a:pt x="487950" y="1876353"/>
                </a:lnTo>
                <a:lnTo>
                  <a:pt x="450358" y="1852435"/>
                </a:lnTo>
                <a:lnTo>
                  <a:pt x="413915" y="1826932"/>
                </a:lnTo>
                <a:lnTo>
                  <a:pt x="378670" y="1799891"/>
                </a:lnTo>
                <a:lnTo>
                  <a:pt x="344670" y="1771361"/>
                </a:lnTo>
                <a:lnTo>
                  <a:pt x="311966" y="1741391"/>
                </a:lnTo>
                <a:lnTo>
                  <a:pt x="280604" y="1710029"/>
                </a:lnTo>
                <a:lnTo>
                  <a:pt x="250634" y="1677325"/>
                </a:lnTo>
                <a:lnTo>
                  <a:pt x="222104" y="1643325"/>
                </a:lnTo>
                <a:lnTo>
                  <a:pt x="195063" y="1608080"/>
                </a:lnTo>
                <a:lnTo>
                  <a:pt x="169560" y="1571637"/>
                </a:lnTo>
                <a:lnTo>
                  <a:pt x="145642" y="1534045"/>
                </a:lnTo>
                <a:lnTo>
                  <a:pt x="123359" y="1495353"/>
                </a:lnTo>
                <a:lnTo>
                  <a:pt x="102758" y="1455609"/>
                </a:lnTo>
                <a:lnTo>
                  <a:pt x="83890" y="1414861"/>
                </a:lnTo>
                <a:lnTo>
                  <a:pt x="66801" y="1373159"/>
                </a:lnTo>
                <a:lnTo>
                  <a:pt x="51541" y="1330551"/>
                </a:lnTo>
                <a:lnTo>
                  <a:pt x="38158" y="1287085"/>
                </a:lnTo>
                <a:lnTo>
                  <a:pt x="26701" y="1242810"/>
                </a:lnTo>
                <a:lnTo>
                  <a:pt x="17218" y="1197774"/>
                </a:lnTo>
                <a:lnTo>
                  <a:pt x="9758" y="1152027"/>
                </a:lnTo>
                <a:lnTo>
                  <a:pt x="4369" y="1105616"/>
                </a:lnTo>
                <a:lnTo>
                  <a:pt x="1100" y="1058590"/>
                </a:lnTo>
                <a:lnTo>
                  <a:pt x="0" y="1010997"/>
                </a:lnTo>
                <a:lnTo>
                  <a:pt x="1100" y="963405"/>
                </a:lnTo>
                <a:lnTo>
                  <a:pt x="4369" y="916379"/>
                </a:lnTo>
                <a:lnTo>
                  <a:pt x="9758" y="869968"/>
                </a:lnTo>
                <a:lnTo>
                  <a:pt x="17218" y="824220"/>
                </a:lnTo>
                <a:lnTo>
                  <a:pt x="26701" y="779185"/>
                </a:lnTo>
                <a:lnTo>
                  <a:pt x="38158" y="734910"/>
                </a:lnTo>
                <a:lnTo>
                  <a:pt x="51541" y="691444"/>
                </a:lnTo>
                <a:lnTo>
                  <a:pt x="66801" y="648836"/>
                </a:lnTo>
                <a:lnTo>
                  <a:pt x="83890" y="607133"/>
                </a:lnTo>
                <a:lnTo>
                  <a:pt x="102758" y="566386"/>
                </a:lnTo>
                <a:lnTo>
                  <a:pt x="123359" y="526642"/>
                </a:lnTo>
                <a:lnTo>
                  <a:pt x="145642" y="487950"/>
                </a:lnTo>
                <a:lnTo>
                  <a:pt x="169560" y="450358"/>
                </a:lnTo>
                <a:lnTo>
                  <a:pt x="195063" y="413915"/>
                </a:lnTo>
                <a:lnTo>
                  <a:pt x="222104" y="378670"/>
                </a:lnTo>
                <a:lnTo>
                  <a:pt x="250634" y="344670"/>
                </a:lnTo>
                <a:lnTo>
                  <a:pt x="280604" y="311966"/>
                </a:lnTo>
                <a:lnTo>
                  <a:pt x="311966" y="280604"/>
                </a:lnTo>
                <a:lnTo>
                  <a:pt x="344670" y="250634"/>
                </a:lnTo>
                <a:lnTo>
                  <a:pt x="378670" y="222104"/>
                </a:lnTo>
                <a:lnTo>
                  <a:pt x="413915" y="195063"/>
                </a:lnTo>
                <a:lnTo>
                  <a:pt x="450358" y="169560"/>
                </a:lnTo>
                <a:lnTo>
                  <a:pt x="487950" y="145642"/>
                </a:lnTo>
                <a:lnTo>
                  <a:pt x="526642" y="123359"/>
                </a:lnTo>
                <a:lnTo>
                  <a:pt x="566386" y="102758"/>
                </a:lnTo>
                <a:lnTo>
                  <a:pt x="607133" y="83890"/>
                </a:lnTo>
                <a:lnTo>
                  <a:pt x="648836" y="66801"/>
                </a:lnTo>
                <a:lnTo>
                  <a:pt x="691444" y="51541"/>
                </a:lnTo>
                <a:lnTo>
                  <a:pt x="734910" y="38158"/>
                </a:lnTo>
                <a:lnTo>
                  <a:pt x="779185" y="26701"/>
                </a:lnTo>
                <a:lnTo>
                  <a:pt x="824220" y="17218"/>
                </a:lnTo>
                <a:lnTo>
                  <a:pt x="869968" y="9758"/>
                </a:lnTo>
                <a:lnTo>
                  <a:pt x="916379" y="4369"/>
                </a:lnTo>
                <a:lnTo>
                  <a:pt x="963405" y="1100"/>
                </a:lnTo>
                <a:lnTo>
                  <a:pt x="1010997" y="0"/>
                </a:lnTo>
                <a:lnTo>
                  <a:pt x="1061128" y="1242"/>
                </a:lnTo>
                <a:lnTo>
                  <a:pt x="1110919" y="4947"/>
                </a:lnTo>
                <a:lnTo>
                  <a:pt x="1160287" y="11079"/>
                </a:lnTo>
                <a:lnTo>
                  <a:pt x="1209149" y="19605"/>
                </a:lnTo>
                <a:lnTo>
                  <a:pt x="1257422" y="30490"/>
                </a:lnTo>
                <a:lnTo>
                  <a:pt x="1305024" y="43700"/>
                </a:lnTo>
                <a:lnTo>
                  <a:pt x="1351871" y="59200"/>
                </a:lnTo>
                <a:lnTo>
                  <a:pt x="1397881" y="76957"/>
                </a:lnTo>
                <a:lnTo>
                  <a:pt x="1442971" y="96935"/>
                </a:lnTo>
                <a:lnTo>
                  <a:pt x="1487057" y="119101"/>
                </a:lnTo>
                <a:lnTo>
                  <a:pt x="1530058" y="143421"/>
                </a:lnTo>
                <a:lnTo>
                  <a:pt x="1571890" y="169859"/>
                </a:lnTo>
                <a:lnTo>
                  <a:pt x="1612470" y="198381"/>
                </a:lnTo>
                <a:lnTo>
                  <a:pt x="1651715" y="228954"/>
                </a:lnTo>
                <a:lnTo>
                  <a:pt x="1689543" y="261543"/>
                </a:lnTo>
                <a:lnTo>
                  <a:pt x="1725871" y="296114"/>
                </a:lnTo>
                <a:lnTo>
                  <a:pt x="1760442" y="332442"/>
                </a:lnTo>
                <a:lnTo>
                  <a:pt x="1793031" y="370270"/>
                </a:lnTo>
                <a:lnTo>
                  <a:pt x="1823604" y="409515"/>
                </a:lnTo>
                <a:lnTo>
                  <a:pt x="1852128" y="450095"/>
                </a:lnTo>
                <a:lnTo>
                  <a:pt x="1878567" y="491927"/>
                </a:lnTo>
                <a:lnTo>
                  <a:pt x="1902887" y="534928"/>
                </a:lnTo>
                <a:lnTo>
                  <a:pt x="1925054" y="579015"/>
                </a:lnTo>
                <a:lnTo>
                  <a:pt x="1945033" y="624105"/>
                </a:lnTo>
                <a:lnTo>
                  <a:pt x="1962791" y="670116"/>
                </a:lnTo>
                <a:lnTo>
                  <a:pt x="1978292" y="716963"/>
                </a:lnTo>
                <a:lnTo>
                  <a:pt x="1991503" y="764566"/>
                </a:lnTo>
                <a:lnTo>
                  <a:pt x="2002388" y="812840"/>
                </a:lnTo>
                <a:lnTo>
                  <a:pt x="2010915" y="861703"/>
                </a:lnTo>
                <a:lnTo>
                  <a:pt x="2017048" y="911072"/>
                </a:lnTo>
                <a:lnTo>
                  <a:pt x="2020753" y="960865"/>
                </a:lnTo>
                <a:lnTo>
                  <a:pt x="2021995" y="1010997"/>
                </a:lnTo>
                <a:lnTo>
                  <a:pt x="2020895" y="1058590"/>
                </a:lnTo>
                <a:lnTo>
                  <a:pt x="2017626" y="1105616"/>
                </a:lnTo>
                <a:lnTo>
                  <a:pt x="2012237" y="1152027"/>
                </a:lnTo>
                <a:lnTo>
                  <a:pt x="2004777" y="1197774"/>
                </a:lnTo>
                <a:lnTo>
                  <a:pt x="1995294" y="1242810"/>
                </a:lnTo>
                <a:lnTo>
                  <a:pt x="1983836" y="1287085"/>
                </a:lnTo>
                <a:lnTo>
                  <a:pt x="1970453" y="1330551"/>
                </a:lnTo>
                <a:lnTo>
                  <a:pt x="1955193" y="1373159"/>
                </a:lnTo>
                <a:lnTo>
                  <a:pt x="1938104" y="1414861"/>
                </a:lnTo>
                <a:lnTo>
                  <a:pt x="1919235" y="1455609"/>
                </a:lnTo>
                <a:lnTo>
                  <a:pt x="1898634" y="1495353"/>
                </a:lnTo>
                <a:lnTo>
                  <a:pt x="1876351" y="1534045"/>
                </a:lnTo>
                <a:lnTo>
                  <a:pt x="1852433" y="1571637"/>
                </a:lnTo>
                <a:lnTo>
                  <a:pt x="1826929" y="1608080"/>
                </a:lnTo>
                <a:lnTo>
                  <a:pt x="1799887" y="1643325"/>
                </a:lnTo>
                <a:lnTo>
                  <a:pt x="1771358" y="1677325"/>
                </a:lnTo>
                <a:lnTo>
                  <a:pt x="1741387" y="1710029"/>
                </a:lnTo>
                <a:lnTo>
                  <a:pt x="1710025" y="1741391"/>
                </a:lnTo>
                <a:lnTo>
                  <a:pt x="1677321" y="1771361"/>
                </a:lnTo>
                <a:lnTo>
                  <a:pt x="1643321" y="1799891"/>
                </a:lnTo>
                <a:lnTo>
                  <a:pt x="1608076" y="1826932"/>
                </a:lnTo>
                <a:lnTo>
                  <a:pt x="1571633" y="1852435"/>
                </a:lnTo>
                <a:lnTo>
                  <a:pt x="1534041" y="1876353"/>
                </a:lnTo>
                <a:lnTo>
                  <a:pt x="1495348" y="1898636"/>
                </a:lnTo>
                <a:lnTo>
                  <a:pt x="1455604" y="1919237"/>
                </a:lnTo>
                <a:lnTo>
                  <a:pt x="1414857" y="1938105"/>
                </a:lnTo>
                <a:lnTo>
                  <a:pt x="1373155" y="1955194"/>
                </a:lnTo>
                <a:lnTo>
                  <a:pt x="1330547" y="1970454"/>
                </a:lnTo>
                <a:lnTo>
                  <a:pt x="1287082" y="1983837"/>
                </a:lnTo>
                <a:lnTo>
                  <a:pt x="1242807" y="1995294"/>
                </a:lnTo>
                <a:lnTo>
                  <a:pt x="1197772" y="2004777"/>
                </a:lnTo>
                <a:lnTo>
                  <a:pt x="1152025" y="2012237"/>
                </a:lnTo>
                <a:lnTo>
                  <a:pt x="1105614" y="2017626"/>
                </a:lnTo>
                <a:lnTo>
                  <a:pt x="1058589" y="2020895"/>
                </a:lnTo>
                <a:lnTo>
                  <a:pt x="1010997" y="202199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21671" y="385874"/>
            <a:ext cx="2022475" cy="2022475"/>
          </a:xfrm>
          <a:custGeom>
            <a:avLst/>
            <a:gdLst/>
            <a:ahLst/>
            <a:cxnLst/>
            <a:rect l="l" t="t" r="r" b="b"/>
            <a:pathLst>
              <a:path w="2022475" h="2022475">
                <a:moveTo>
                  <a:pt x="0" y="1010997"/>
                </a:moveTo>
                <a:lnTo>
                  <a:pt x="1100" y="963405"/>
                </a:lnTo>
                <a:lnTo>
                  <a:pt x="4369" y="916379"/>
                </a:lnTo>
                <a:lnTo>
                  <a:pt x="9758" y="869968"/>
                </a:lnTo>
                <a:lnTo>
                  <a:pt x="17218" y="824220"/>
                </a:lnTo>
                <a:lnTo>
                  <a:pt x="26701" y="779185"/>
                </a:lnTo>
                <a:lnTo>
                  <a:pt x="38158" y="734910"/>
                </a:lnTo>
                <a:lnTo>
                  <a:pt x="51541" y="691444"/>
                </a:lnTo>
                <a:lnTo>
                  <a:pt x="66801" y="648836"/>
                </a:lnTo>
                <a:lnTo>
                  <a:pt x="83890" y="607133"/>
                </a:lnTo>
                <a:lnTo>
                  <a:pt x="102758" y="566386"/>
                </a:lnTo>
                <a:lnTo>
                  <a:pt x="123359" y="526642"/>
                </a:lnTo>
                <a:lnTo>
                  <a:pt x="145642" y="487950"/>
                </a:lnTo>
                <a:lnTo>
                  <a:pt x="169560" y="450358"/>
                </a:lnTo>
                <a:lnTo>
                  <a:pt x="195063" y="413915"/>
                </a:lnTo>
                <a:lnTo>
                  <a:pt x="222104" y="378670"/>
                </a:lnTo>
                <a:lnTo>
                  <a:pt x="250634" y="344670"/>
                </a:lnTo>
                <a:lnTo>
                  <a:pt x="280604" y="311966"/>
                </a:lnTo>
                <a:lnTo>
                  <a:pt x="311966" y="280604"/>
                </a:lnTo>
                <a:lnTo>
                  <a:pt x="344670" y="250634"/>
                </a:lnTo>
                <a:lnTo>
                  <a:pt x="378670" y="222104"/>
                </a:lnTo>
                <a:lnTo>
                  <a:pt x="413915" y="195063"/>
                </a:lnTo>
                <a:lnTo>
                  <a:pt x="450358" y="169560"/>
                </a:lnTo>
                <a:lnTo>
                  <a:pt x="487950" y="145642"/>
                </a:lnTo>
                <a:lnTo>
                  <a:pt x="526642" y="123359"/>
                </a:lnTo>
                <a:lnTo>
                  <a:pt x="566386" y="102758"/>
                </a:lnTo>
                <a:lnTo>
                  <a:pt x="607133" y="83890"/>
                </a:lnTo>
                <a:lnTo>
                  <a:pt x="648836" y="66801"/>
                </a:lnTo>
                <a:lnTo>
                  <a:pt x="691444" y="51541"/>
                </a:lnTo>
                <a:lnTo>
                  <a:pt x="734910" y="38158"/>
                </a:lnTo>
                <a:lnTo>
                  <a:pt x="779185" y="26701"/>
                </a:lnTo>
                <a:lnTo>
                  <a:pt x="824220" y="17218"/>
                </a:lnTo>
                <a:lnTo>
                  <a:pt x="869968" y="9758"/>
                </a:lnTo>
                <a:lnTo>
                  <a:pt x="916379" y="4369"/>
                </a:lnTo>
                <a:lnTo>
                  <a:pt x="963405" y="1100"/>
                </a:lnTo>
                <a:lnTo>
                  <a:pt x="1010997" y="0"/>
                </a:lnTo>
                <a:lnTo>
                  <a:pt x="1061128" y="1242"/>
                </a:lnTo>
                <a:lnTo>
                  <a:pt x="1110919" y="4947"/>
                </a:lnTo>
                <a:lnTo>
                  <a:pt x="1160287" y="11079"/>
                </a:lnTo>
                <a:lnTo>
                  <a:pt x="1209149" y="19605"/>
                </a:lnTo>
                <a:lnTo>
                  <a:pt x="1257422" y="30490"/>
                </a:lnTo>
                <a:lnTo>
                  <a:pt x="1305024" y="43700"/>
                </a:lnTo>
                <a:lnTo>
                  <a:pt x="1351871" y="59200"/>
                </a:lnTo>
                <a:lnTo>
                  <a:pt x="1397881" y="76957"/>
                </a:lnTo>
                <a:lnTo>
                  <a:pt x="1442971" y="96935"/>
                </a:lnTo>
                <a:lnTo>
                  <a:pt x="1487057" y="119101"/>
                </a:lnTo>
                <a:lnTo>
                  <a:pt x="1530058" y="143421"/>
                </a:lnTo>
                <a:lnTo>
                  <a:pt x="1571890" y="169859"/>
                </a:lnTo>
                <a:lnTo>
                  <a:pt x="1612470" y="198381"/>
                </a:lnTo>
                <a:lnTo>
                  <a:pt x="1651715" y="228954"/>
                </a:lnTo>
                <a:lnTo>
                  <a:pt x="1689543" y="261543"/>
                </a:lnTo>
                <a:lnTo>
                  <a:pt x="1725871" y="296114"/>
                </a:lnTo>
                <a:lnTo>
                  <a:pt x="1760442" y="332442"/>
                </a:lnTo>
                <a:lnTo>
                  <a:pt x="1793031" y="370270"/>
                </a:lnTo>
                <a:lnTo>
                  <a:pt x="1823604" y="409515"/>
                </a:lnTo>
                <a:lnTo>
                  <a:pt x="1852128" y="450095"/>
                </a:lnTo>
                <a:lnTo>
                  <a:pt x="1878567" y="491927"/>
                </a:lnTo>
                <a:lnTo>
                  <a:pt x="1902887" y="534928"/>
                </a:lnTo>
                <a:lnTo>
                  <a:pt x="1925054" y="579015"/>
                </a:lnTo>
                <a:lnTo>
                  <a:pt x="1945033" y="624105"/>
                </a:lnTo>
                <a:lnTo>
                  <a:pt x="1962791" y="670116"/>
                </a:lnTo>
                <a:lnTo>
                  <a:pt x="1978292" y="716963"/>
                </a:lnTo>
                <a:lnTo>
                  <a:pt x="1991503" y="764566"/>
                </a:lnTo>
                <a:lnTo>
                  <a:pt x="2002388" y="812840"/>
                </a:lnTo>
                <a:lnTo>
                  <a:pt x="2010915" y="861703"/>
                </a:lnTo>
                <a:lnTo>
                  <a:pt x="2017048" y="911072"/>
                </a:lnTo>
                <a:lnTo>
                  <a:pt x="2020753" y="960865"/>
                </a:lnTo>
                <a:lnTo>
                  <a:pt x="2021995" y="1010997"/>
                </a:lnTo>
                <a:lnTo>
                  <a:pt x="2020895" y="1058590"/>
                </a:lnTo>
                <a:lnTo>
                  <a:pt x="2017626" y="1105616"/>
                </a:lnTo>
                <a:lnTo>
                  <a:pt x="2012237" y="1152027"/>
                </a:lnTo>
                <a:lnTo>
                  <a:pt x="2004777" y="1197774"/>
                </a:lnTo>
                <a:lnTo>
                  <a:pt x="1995294" y="1242810"/>
                </a:lnTo>
                <a:lnTo>
                  <a:pt x="1983836" y="1287085"/>
                </a:lnTo>
                <a:lnTo>
                  <a:pt x="1970453" y="1330551"/>
                </a:lnTo>
                <a:lnTo>
                  <a:pt x="1955193" y="1373159"/>
                </a:lnTo>
                <a:lnTo>
                  <a:pt x="1938104" y="1414861"/>
                </a:lnTo>
                <a:lnTo>
                  <a:pt x="1919235" y="1455609"/>
                </a:lnTo>
                <a:lnTo>
                  <a:pt x="1898634" y="1495353"/>
                </a:lnTo>
                <a:lnTo>
                  <a:pt x="1876351" y="1534045"/>
                </a:lnTo>
                <a:lnTo>
                  <a:pt x="1852433" y="1571637"/>
                </a:lnTo>
                <a:lnTo>
                  <a:pt x="1826929" y="1608080"/>
                </a:lnTo>
                <a:lnTo>
                  <a:pt x="1799887" y="1643325"/>
                </a:lnTo>
                <a:lnTo>
                  <a:pt x="1771357" y="1677325"/>
                </a:lnTo>
                <a:lnTo>
                  <a:pt x="1741387" y="1710029"/>
                </a:lnTo>
                <a:lnTo>
                  <a:pt x="1710025" y="1741391"/>
                </a:lnTo>
                <a:lnTo>
                  <a:pt x="1677320" y="1771361"/>
                </a:lnTo>
                <a:lnTo>
                  <a:pt x="1643321" y="1799891"/>
                </a:lnTo>
                <a:lnTo>
                  <a:pt x="1608075" y="1826931"/>
                </a:lnTo>
                <a:lnTo>
                  <a:pt x="1571632" y="1852435"/>
                </a:lnTo>
                <a:lnTo>
                  <a:pt x="1534041" y="1876353"/>
                </a:lnTo>
                <a:lnTo>
                  <a:pt x="1495348" y="1898636"/>
                </a:lnTo>
                <a:lnTo>
                  <a:pt x="1455604" y="1919236"/>
                </a:lnTo>
                <a:lnTo>
                  <a:pt x="1414857" y="1938105"/>
                </a:lnTo>
                <a:lnTo>
                  <a:pt x="1373155" y="1955194"/>
                </a:lnTo>
                <a:lnTo>
                  <a:pt x="1330547" y="1970454"/>
                </a:lnTo>
                <a:lnTo>
                  <a:pt x="1287082" y="1983837"/>
                </a:lnTo>
                <a:lnTo>
                  <a:pt x="1242807" y="1995294"/>
                </a:lnTo>
                <a:lnTo>
                  <a:pt x="1197772" y="2004777"/>
                </a:lnTo>
                <a:lnTo>
                  <a:pt x="1152025" y="2012237"/>
                </a:lnTo>
                <a:lnTo>
                  <a:pt x="1105614" y="2017626"/>
                </a:lnTo>
                <a:lnTo>
                  <a:pt x="1058589" y="2020895"/>
                </a:lnTo>
                <a:lnTo>
                  <a:pt x="1010997" y="2021995"/>
                </a:lnTo>
                <a:lnTo>
                  <a:pt x="963405" y="2020895"/>
                </a:lnTo>
                <a:lnTo>
                  <a:pt x="916379" y="2017626"/>
                </a:lnTo>
                <a:lnTo>
                  <a:pt x="869968" y="2012237"/>
                </a:lnTo>
                <a:lnTo>
                  <a:pt x="824220" y="2004777"/>
                </a:lnTo>
                <a:lnTo>
                  <a:pt x="779185" y="1995294"/>
                </a:lnTo>
                <a:lnTo>
                  <a:pt x="734910" y="1983837"/>
                </a:lnTo>
                <a:lnTo>
                  <a:pt x="691444" y="1970454"/>
                </a:lnTo>
                <a:lnTo>
                  <a:pt x="648836" y="1955194"/>
                </a:lnTo>
                <a:lnTo>
                  <a:pt x="607133" y="1938105"/>
                </a:lnTo>
                <a:lnTo>
                  <a:pt x="566386" y="1919236"/>
                </a:lnTo>
                <a:lnTo>
                  <a:pt x="526642" y="1898636"/>
                </a:lnTo>
                <a:lnTo>
                  <a:pt x="487950" y="1876353"/>
                </a:lnTo>
                <a:lnTo>
                  <a:pt x="450358" y="1852435"/>
                </a:lnTo>
                <a:lnTo>
                  <a:pt x="413915" y="1826931"/>
                </a:lnTo>
                <a:lnTo>
                  <a:pt x="378670" y="1799891"/>
                </a:lnTo>
                <a:lnTo>
                  <a:pt x="344670" y="1771361"/>
                </a:lnTo>
                <a:lnTo>
                  <a:pt x="311966" y="1741391"/>
                </a:lnTo>
                <a:lnTo>
                  <a:pt x="280604" y="1710029"/>
                </a:lnTo>
                <a:lnTo>
                  <a:pt x="250634" y="1677325"/>
                </a:lnTo>
                <a:lnTo>
                  <a:pt x="222104" y="1643325"/>
                </a:lnTo>
                <a:lnTo>
                  <a:pt x="195063" y="1608080"/>
                </a:lnTo>
                <a:lnTo>
                  <a:pt x="169560" y="1571637"/>
                </a:lnTo>
                <a:lnTo>
                  <a:pt x="145642" y="1534045"/>
                </a:lnTo>
                <a:lnTo>
                  <a:pt x="123359" y="1495353"/>
                </a:lnTo>
                <a:lnTo>
                  <a:pt x="102758" y="1455609"/>
                </a:lnTo>
                <a:lnTo>
                  <a:pt x="83890" y="1414861"/>
                </a:lnTo>
                <a:lnTo>
                  <a:pt x="66801" y="1373159"/>
                </a:lnTo>
                <a:lnTo>
                  <a:pt x="51541" y="1330551"/>
                </a:lnTo>
                <a:lnTo>
                  <a:pt x="38158" y="1287085"/>
                </a:lnTo>
                <a:lnTo>
                  <a:pt x="26701" y="1242810"/>
                </a:lnTo>
                <a:lnTo>
                  <a:pt x="17218" y="1197774"/>
                </a:lnTo>
                <a:lnTo>
                  <a:pt x="9758" y="1152027"/>
                </a:lnTo>
                <a:lnTo>
                  <a:pt x="4369" y="1105616"/>
                </a:lnTo>
                <a:lnTo>
                  <a:pt x="1100" y="1058590"/>
                </a:lnTo>
                <a:lnTo>
                  <a:pt x="0" y="10109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60280" y="1128394"/>
            <a:ext cx="54483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ReLU</a:t>
            </a:r>
            <a:endParaRPr sz="1600">
              <a:latin typeface="Arial"/>
              <a:cs typeface="Arial"/>
            </a:endParaRPr>
          </a:p>
          <a:p>
            <a:pPr marL="74295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gate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374" y="1396872"/>
            <a:ext cx="1443355" cy="0"/>
          </a:xfrm>
          <a:custGeom>
            <a:avLst/>
            <a:gdLst/>
            <a:ahLst/>
            <a:cxnLst/>
            <a:rect l="l" t="t" r="r" b="b"/>
            <a:pathLst>
              <a:path w="1443355">
                <a:moveTo>
                  <a:pt x="0" y="0"/>
                </a:moveTo>
                <a:lnTo>
                  <a:pt x="1442997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7846" y="1355882"/>
            <a:ext cx="105499" cy="81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5921" y="9293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43667" y="1396872"/>
            <a:ext cx="1634489" cy="0"/>
          </a:xfrm>
          <a:custGeom>
            <a:avLst/>
            <a:gdLst/>
            <a:ahLst/>
            <a:cxnLst/>
            <a:rect l="l" t="t" r="r" b="b"/>
            <a:pathLst>
              <a:path w="1634489">
                <a:moveTo>
                  <a:pt x="0" y="0"/>
                </a:moveTo>
                <a:lnTo>
                  <a:pt x="1634096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8238" y="1355882"/>
            <a:ext cx="105499" cy="81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1591" y="1542524"/>
            <a:ext cx="1534795" cy="0"/>
          </a:xfrm>
          <a:custGeom>
            <a:avLst/>
            <a:gdLst/>
            <a:ahLst/>
            <a:cxnLst/>
            <a:rect l="l" t="t" r="r" b="b"/>
            <a:pathLst>
              <a:path w="1534795">
                <a:moveTo>
                  <a:pt x="153419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25617" y="1501534"/>
            <a:ext cx="105499" cy="81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469" y="1542524"/>
            <a:ext cx="1534795" cy="0"/>
          </a:xfrm>
          <a:custGeom>
            <a:avLst/>
            <a:gdLst/>
            <a:ahLst/>
            <a:cxnLst/>
            <a:rect l="l" t="t" r="r" b="b"/>
            <a:pathLst>
              <a:path w="1534795">
                <a:moveTo>
                  <a:pt x="153419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1494" y="1501534"/>
            <a:ext cx="105499" cy="81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27265" y="1642026"/>
            <a:ext cx="381199" cy="626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22490" y="1637264"/>
            <a:ext cx="391160" cy="675640"/>
          </a:xfrm>
          <a:custGeom>
            <a:avLst/>
            <a:gdLst/>
            <a:ahLst/>
            <a:cxnLst/>
            <a:rect l="l" t="t" r="r" b="b"/>
            <a:pathLst>
              <a:path w="391160" h="675639">
                <a:moveTo>
                  <a:pt x="0" y="0"/>
                </a:moveTo>
                <a:lnTo>
                  <a:pt x="390749" y="0"/>
                </a:lnTo>
                <a:lnTo>
                  <a:pt x="390749" y="675048"/>
                </a:lnTo>
                <a:lnTo>
                  <a:pt x="0" y="6750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2023" y="1179147"/>
            <a:ext cx="381199" cy="574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37260" y="1174385"/>
            <a:ext cx="391160" cy="584835"/>
          </a:xfrm>
          <a:custGeom>
            <a:avLst/>
            <a:gdLst/>
            <a:ahLst/>
            <a:cxnLst/>
            <a:rect l="l" t="t" r="r" b="b"/>
            <a:pathLst>
              <a:path w="391160" h="584835">
                <a:moveTo>
                  <a:pt x="0" y="0"/>
                </a:moveTo>
                <a:lnTo>
                  <a:pt x="390724" y="0"/>
                </a:lnTo>
                <a:lnTo>
                  <a:pt x="390724" y="584243"/>
                </a:lnTo>
                <a:lnTo>
                  <a:pt x="0" y="58424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9861" y="1688166"/>
            <a:ext cx="1406119" cy="541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5099" y="1683404"/>
            <a:ext cx="1416050" cy="584835"/>
          </a:xfrm>
          <a:custGeom>
            <a:avLst/>
            <a:gdLst/>
            <a:ahLst/>
            <a:cxnLst/>
            <a:rect l="l" t="t" r="r" b="b"/>
            <a:pathLst>
              <a:path w="1416050" h="584835">
                <a:moveTo>
                  <a:pt x="0" y="0"/>
                </a:moveTo>
                <a:lnTo>
                  <a:pt x="1415644" y="0"/>
                </a:lnTo>
                <a:lnTo>
                  <a:pt x="1415644" y="584248"/>
                </a:lnTo>
                <a:lnTo>
                  <a:pt x="0" y="5842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7499" y="2911497"/>
            <a:ext cx="399415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What happens when </a:t>
            </a:r>
            <a:r>
              <a:rPr sz="2400" dirty="0">
                <a:latin typeface="Arial"/>
                <a:cs typeface="Arial"/>
              </a:rPr>
              <a:t>x =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-10?  </a:t>
            </a:r>
            <a:r>
              <a:rPr sz="2400" spc="-5" dirty="0">
                <a:latin typeface="Arial"/>
                <a:cs typeface="Arial"/>
              </a:rPr>
              <a:t>What happens when </a:t>
            </a:r>
            <a:r>
              <a:rPr sz="2400" dirty="0">
                <a:latin typeface="Arial"/>
                <a:cs typeface="Arial"/>
              </a:rPr>
              <a:t>x =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400" spc="-5" dirty="0">
                <a:latin typeface="Arial"/>
                <a:cs typeface="Arial"/>
              </a:rPr>
              <a:t>What happens when </a:t>
            </a:r>
            <a:r>
              <a:rPr sz="2400" dirty="0">
                <a:latin typeface="Arial"/>
                <a:cs typeface="Arial"/>
              </a:rPr>
              <a:t>x =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10?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07291" y="1017697"/>
            <a:ext cx="1823171" cy="28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5082" y="420968"/>
            <a:ext cx="2215346" cy="18249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29</a:t>
            </a:fld>
            <a:endParaRPr sz="200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FFE7BC7D-6F91-4687-B005-424B17EA5AD9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49" y="112133"/>
            <a:ext cx="2816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Where we are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6033" y="1724496"/>
            <a:ext cx="1495409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6508" y="1714971"/>
            <a:ext cx="1515110" cy="514350"/>
          </a:xfrm>
          <a:custGeom>
            <a:avLst/>
            <a:gdLst/>
            <a:ahLst/>
            <a:cxnLst/>
            <a:rect l="l" t="t" r="r" b="b"/>
            <a:pathLst>
              <a:path w="1515110" h="514350">
                <a:moveTo>
                  <a:pt x="0" y="0"/>
                </a:moveTo>
                <a:lnTo>
                  <a:pt x="1514484" y="0"/>
                </a:lnTo>
                <a:lnTo>
                  <a:pt x="1514484" y="514348"/>
                </a:lnTo>
                <a:lnTo>
                  <a:pt x="0" y="5143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7772" y="1920146"/>
            <a:ext cx="375285" cy="958215"/>
          </a:xfrm>
          <a:prstGeom prst="rect">
            <a:avLst/>
          </a:prstGeom>
          <a:solidFill>
            <a:srgbClr val="F2F2F2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1796" y="2358995"/>
            <a:ext cx="543560" cy="307340"/>
          </a:xfrm>
          <a:custGeom>
            <a:avLst/>
            <a:gdLst/>
            <a:ahLst/>
            <a:cxnLst/>
            <a:rect l="l" t="t" r="r" b="b"/>
            <a:pathLst>
              <a:path w="543560" h="307339">
                <a:moveTo>
                  <a:pt x="0" y="0"/>
                </a:moveTo>
                <a:lnTo>
                  <a:pt x="543046" y="30697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7103" y="2652269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45369" y="34974"/>
                </a:moveTo>
                <a:lnTo>
                  <a:pt x="0" y="27399"/>
                </a:lnTo>
                <a:lnTo>
                  <a:pt x="15482" y="0"/>
                </a:lnTo>
                <a:lnTo>
                  <a:pt x="45369" y="349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7102" y="2652269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0" y="27399"/>
                </a:moveTo>
                <a:lnTo>
                  <a:pt x="45369" y="34974"/>
                </a:lnTo>
                <a:lnTo>
                  <a:pt x="15482" y="0"/>
                </a:lnTo>
                <a:lnTo>
                  <a:pt x="0" y="273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9248" y="3006094"/>
            <a:ext cx="934085" cy="958215"/>
          </a:xfrm>
          <a:prstGeom prst="rect">
            <a:avLst/>
          </a:prstGeom>
          <a:solidFill>
            <a:srgbClr val="F2F2F2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98259" y="3039968"/>
            <a:ext cx="633095" cy="484505"/>
          </a:xfrm>
          <a:custGeom>
            <a:avLst/>
            <a:gdLst/>
            <a:ahLst/>
            <a:cxnLst/>
            <a:rect l="l" t="t" r="r" b="b"/>
            <a:pathLst>
              <a:path w="633094" h="484504">
                <a:moveTo>
                  <a:pt x="0" y="483974"/>
                </a:moveTo>
                <a:lnTo>
                  <a:pt x="63290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21602" y="3013693"/>
            <a:ext cx="44450" cy="39370"/>
          </a:xfrm>
          <a:custGeom>
            <a:avLst/>
            <a:gdLst/>
            <a:ahLst/>
            <a:cxnLst/>
            <a:rect l="l" t="t" r="r" b="b"/>
            <a:pathLst>
              <a:path w="44450" h="39369">
                <a:moveTo>
                  <a:pt x="19114" y="38774"/>
                </a:moveTo>
                <a:lnTo>
                  <a:pt x="0" y="13774"/>
                </a:lnTo>
                <a:lnTo>
                  <a:pt x="43894" y="0"/>
                </a:lnTo>
                <a:lnTo>
                  <a:pt x="19114" y="387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1602" y="3013693"/>
            <a:ext cx="44450" cy="39370"/>
          </a:xfrm>
          <a:custGeom>
            <a:avLst/>
            <a:gdLst/>
            <a:ahLst/>
            <a:cxnLst/>
            <a:rect l="l" t="t" r="r" b="b"/>
            <a:pathLst>
              <a:path w="44450" h="39369">
                <a:moveTo>
                  <a:pt x="19114" y="38774"/>
                </a:moveTo>
                <a:lnTo>
                  <a:pt x="43894" y="0"/>
                </a:lnTo>
                <a:lnTo>
                  <a:pt x="0" y="13774"/>
                </a:lnTo>
                <a:lnTo>
                  <a:pt x="19114" y="387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96245" y="2547719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8"/>
                </a:moveTo>
                <a:lnTo>
                  <a:pt x="265254" y="619124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5"/>
                </a:lnTo>
                <a:lnTo>
                  <a:pt x="76343" y="515452"/>
                </a:lnTo>
                <a:lnTo>
                  <a:pt x="50143" y="480728"/>
                </a:lnTo>
                <a:lnTo>
                  <a:pt x="28928" y="442464"/>
                </a:lnTo>
                <a:lnTo>
                  <a:pt x="13177" y="401142"/>
                </a:lnTo>
                <a:lnTo>
                  <a:pt x="3374" y="357243"/>
                </a:lnTo>
                <a:lnTo>
                  <a:pt x="0" y="311249"/>
                </a:lnTo>
                <a:lnTo>
                  <a:pt x="3374" y="265254"/>
                </a:lnTo>
                <a:lnTo>
                  <a:pt x="13177" y="221355"/>
                </a:lnTo>
                <a:lnTo>
                  <a:pt x="28928" y="180033"/>
                </a:lnTo>
                <a:lnTo>
                  <a:pt x="50143" y="141770"/>
                </a:lnTo>
                <a:lnTo>
                  <a:pt x="76343" y="107046"/>
                </a:lnTo>
                <a:lnTo>
                  <a:pt x="107046" y="76343"/>
                </a:lnTo>
                <a:lnTo>
                  <a:pt x="141770" y="50143"/>
                </a:lnTo>
                <a:lnTo>
                  <a:pt x="180033" y="28928"/>
                </a:lnTo>
                <a:lnTo>
                  <a:pt x="221355" y="13177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8"/>
                </a:lnTo>
                <a:lnTo>
                  <a:pt x="407572" y="15281"/>
                </a:lnTo>
                <a:lnTo>
                  <a:pt x="452424" y="33863"/>
                </a:lnTo>
                <a:lnTo>
                  <a:pt x="493954" y="59276"/>
                </a:lnTo>
                <a:lnTo>
                  <a:pt x="531323" y="91174"/>
                </a:lnTo>
                <a:lnTo>
                  <a:pt x="563222" y="128544"/>
                </a:lnTo>
                <a:lnTo>
                  <a:pt x="588635" y="170073"/>
                </a:lnTo>
                <a:lnTo>
                  <a:pt x="607217" y="214926"/>
                </a:lnTo>
                <a:lnTo>
                  <a:pt x="618620" y="262264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2"/>
                </a:lnTo>
                <a:lnTo>
                  <a:pt x="593570" y="442464"/>
                </a:lnTo>
                <a:lnTo>
                  <a:pt x="572354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4"/>
                </a:lnTo>
                <a:lnTo>
                  <a:pt x="311249" y="622498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96244" y="2547719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4"/>
                </a:lnTo>
                <a:lnTo>
                  <a:pt x="13177" y="221355"/>
                </a:lnTo>
                <a:lnTo>
                  <a:pt x="28928" y="180033"/>
                </a:lnTo>
                <a:lnTo>
                  <a:pt x="50143" y="141770"/>
                </a:lnTo>
                <a:lnTo>
                  <a:pt x="76343" y="107046"/>
                </a:lnTo>
                <a:lnTo>
                  <a:pt x="107046" y="76343"/>
                </a:lnTo>
                <a:lnTo>
                  <a:pt x="141770" y="50143"/>
                </a:lnTo>
                <a:lnTo>
                  <a:pt x="180033" y="28928"/>
                </a:lnTo>
                <a:lnTo>
                  <a:pt x="221355" y="13177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8"/>
                </a:lnTo>
                <a:lnTo>
                  <a:pt x="407572" y="15281"/>
                </a:lnTo>
                <a:lnTo>
                  <a:pt x="452424" y="33863"/>
                </a:lnTo>
                <a:lnTo>
                  <a:pt x="493954" y="59276"/>
                </a:lnTo>
                <a:lnTo>
                  <a:pt x="531323" y="91174"/>
                </a:lnTo>
                <a:lnTo>
                  <a:pt x="563222" y="128544"/>
                </a:lnTo>
                <a:lnTo>
                  <a:pt x="588635" y="170073"/>
                </a:lnTo>
                <a:lnTo>
                  <a:pt x="607217" y="214926"/>
                </a:lnTo>
                <a:lnTo>
                  <a:pt x="618620" y="262264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2"/>
                </a:lnTo>
                <a:lnTo>
                  <a:pt x="593570" y="442464"/>
                </a:lnTo>
                <a:lnTo>
                  <a:pt x="572354" y="480728"/>
                </a:lnTo>
                <a:lnTo>
                  <a:pt x="546154" y="515452"/>
                </a:lnTo>
                <a:lnTo>
                  <a:pt x="515452" y="546154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4"/>
                </a:lnTo>
                <a:lnTo>
                  <a:pt x="311249" y="622498"/>
                </a:lnTo>
                <a:lnTo>
                  <a:pt x="265254" y="619124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4"/>
                </a:lnTo>
                <a:lnTo>
                  <a:pt x="76343" y="515452"/>
                </a:lnTo>
                <a:lnTo>
                  <a:pt x="50143" y="480728"/>
                </a:lnTo>
                <a:lnTo>
                  <a:pt x="28928" y="442464"/>
                </a:lnTo>
                <a:lnTo>
                  <a:pt x="13177" y="401142"/>
                </a:lnTo>
                <a:lnTo>
                  <a:pt x="3374" y="357243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47218" y="2858969"/>
            <a:ext cx="1189355" cy="0"/>
          </a:xfrm>
          <a:custGeom>
            <a:avLst/>
            <a:gdLst/>
            <a:ahLst/>
            <a:cxnLst/>
            <a:rect l="l" t="t" r="r" b="b"/>
            <a:pathLst>
              <a:path w="1189354">
                <a:moveTo>
                  <a:pt x="0" y="0"/>
                </a:moveTo>
                <a:lnTo>
                  <a:pt x="1189347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36566" y="284324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36566" y="284324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2217" y="1721459"/>
            <a:ext cx="4459815" cy="478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72692" y="1711934"/>
            <a:ext cx="4479290" cy="497205"/>
          </a:xfrm>
          <a:custGeom>
            <a:avLst/>
            <a:gdLst/>
            <a:ahLst/>
            <a:cxnLst/>
            <a:rect l="l" t="t" r="r" b="b"/>
            <a:pathLst>
              <a:path w="4479290" h="497205">
                <a:moveTo>
                  <a:pt x="0" y="0"/>
                </a:moveTo>
                <a:lnTo>
                  <a:pt x="4478865" y="0"/>
                </a:lnTo>
                <a:lnTo>
                  <a:pt x="4478865" y="497173"/>
                </a:lnTo>
                <a:lnTo>
                  <a:pt x="0" y="49717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6591" y="2547719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8"/>
                </a:moveTo>
                <a:lnTo>
                  <a:pt x="265254" y="619124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5"/>
                </a:lnTo>
                <a:lnTo>
                  <a:pt x="76343" y="515452"/>
                </a:lnTo>
                <a:lnTo>
                  <a:pt x="50143" y="480728"/>
                </a:lnTo>
                <a:lnTo>
                  <a:pt x="28928" y="442464"/>
                </a:lnTo>
                <a:lnTo>
                  <a:pt x="13177" y="401142"/>
                </a:lnTo>
                <a:lnTo>
                  <a:pt x="3374" y="357243"/>
                </a:lnTo>
                <a:lnTo>
                  <a:pt x="0" y="311249"/>
                </a:lnTo>
                <a:lnTo>
                  <a:pt x="3374" y="265254"/>
                </a:lnTo>
                <a:lnTo>
                  <a:pt x="13177" y="221355"/>
                </a:lnTo>
                <a:lnTo>
                  <a:pt x="28928" y="180033"/>
                </a:lnTo>
                <a:lnTo>
                  <a:pt x="50143" y="141770"/>
                </a:lnTo>
                <a:lnTo>
                  <a:pt x="76343" y="107046"/>
                </a:lnTo>
                <a:lnTo>
                  <a:pt x="107046" y="76343"/>
                </a:lnTo>
                <a:lnTo>
                  <a:pt x="141770" y="50143"/>
                </a:lnTo>
                <a:lnTo>
                  <a:pt x="180033" y="28928"/>
                </a:lnTo>
                <a:lnTo>
                  <a:pt x="221355" y="13177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8"/>
                </a:lnTo>
                <a:lnTo>
                  <a:pt x="407572" y="15281"/>
                </a:lnTo>
                <a:lnTo>
                  <a:pt x="452424" y="33863"/>
                </a:lnTo>
                <a:lnTo>
                  <a:pt x="493954" y="59276"/>
                </a:lnTo>
                <a:lnTo>
                  <a:pt x="531323" y="91174"/>
                </a:lnTo>
                <a:lnTo>
                  <a:pt x="563222" y="128544"/>
                </a:lnTo>
                <a:lnTo>
                  <a:pt x="588635" y="170073"/>
                </a:lnTo>
                <a:lnTo>
                  <a:pt x="607217" y="214926"/>
                </a:lnTo>
                <a:lnTo>
                  <a:pt x="618620" y="262264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2"/>
                </a:lnTo>
                <a:lnTo>
                  <a:pt x="593570" y="442464"/>
                </a:lnTo>
                <a:lnTo>
                  <a:pt x="572354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4"/>
                </a:lnTo>
                <a:lnTo>
                  <a:pt x="311249" y="622498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66590" y="2547719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4"/>
                </a:lnTo>
                <a:lnTo>
                  <a:pt x="13177" y="221355"/>
                </a:lnTo>
                <a:lnTo>
                  <a:pt x="28928" y="180033"/>
                </a:lnTo>
                <a:lnTo>
                  <a:pt x="50143" y="141770"/>
                </a:lnTo>
                <a:lnTo>
                  <a:pt x="76343" y="107046"/>
                </a:lnTo>
                <a:lnTo>
                  <a:pt x="107046" y="76343"/>
                </a:lnTo>
                <a:lnTo>
                  <a:pt x="141770" y="50143"/>
                </a:lnTo>
                <a:lnTo>
                  <a:pt x="180033" y="28928"/>
                </a:lnTo>
                <a:lnTo>
                  <a:pt x="221355" y="13177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8"/>
                </a:lnTo>
                <a:lnTo>
                  <a:pt x="407572" y="15281"/>
                </a:lnTo>
                <a:lnTo>
                  <a:pt x="452424" y="33863"/>
                </a:lnTo>
                <a:lnTo>
                  <a:pt x="493954" y="59276"/>
                </a:lnTo>
                <a:lnTo>
                  <a:pt x="531323" y="91174"/>
                </a:lnTo>
                <a:lnTo>
                  <a:pt x="563222" y="128544"/>
                </a:lnTo>
                <a:lnTo>
                  <a:pt x="588635" y="170073"/>
                </a:lnTo>
                <a:lnTo>
                  <a:pt x="607217" y="214926"/>
                </a:lnTo>
                <a:lnTo>
                  <a:pt x="618620" y="262264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2"/>
                </a:lnTo>
                <a:lnTo>
                  <a:pt x="593570" y="442464"/>
                </a:lnTo>
                <a:lnTo>
                  <a:pt x="572354" y="480728"/>
                </a:lnTo>
                <a:lnTo>
                  <a:pt x="546154" y="515452"/>
                </a:lnTo>
                <a:lnTo>
                  <a:pt x="515452" y="546154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4"/>
                </a:lnTo>
                <a:lnTo>
                  <a:pt x="311249" y="622498"/>
                </a:lnTo>
                <a:lnTo>
                  <a:pt x="265254" y="619124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4"/>
                </a:lnTo>
                <a:lnTo>
                  <a:pt x="76343" y="515452"/>
                </a:lnTo>
                <a:lnTo>
                  <a:pt x="50143" y="480728"/>
                </a:lnTo>
                <a:lnTo>
                  <a:pt x="28928" y="442464"/>
                </a:lnTo>
                <a:lnTo>
                  <a:pt x="13177" y="401142"/>
                </a:lnTo>
                <a:lnTo>
                  <a:pt x="3374" y="357243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40965" y="2718383"/>
            <a:ext cx="27432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355" marR="5080" indent="-3429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hinge  loss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1439" y="2858969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>
                <a:moveTo>
                  <a:pt x="0" y="0"/>
                </a:moveTo>
                <a:lnTo>
                  <a:pt x="7540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5487" y="284324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35487" y="284324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60796" y="3118918"/>
            <a:ext cx="4798695" cy="668655"/>
          </a:xfrm>
          <a:custGeom>
            <a:avLst/>
            <a:gdLst/>
            <a:ahLst/>
            <a:cxnLst/>
            <a:rect l="l" t="t" r="r" b="b"/>
            <a:pathLst>
              <a:path w="4798695" h="668654">
                <a:moveTo>
                  <a:pt x="0" y="668248"/>
                </a:moveTo>
                <a:lnTo>
                  <a:pt x="4798190" y="668248"/>
                </a:lnTo>
                <a:lnTo>
                  <a:pt x="479819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43261" y="30756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43261" y="30756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2440" y="3442168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8"/>
                </a:moveTo>
                <a:lnTo>
                  <a:pt x="265254" y="619124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5"/>
                </a:lnTo>
                <a:lnTo>
                  <a:pt x="76343" y="515452"/>
                </a:lnTo>
                <a:lnTo>
                  <a:pt x="50143" y="480728"/>
                </a:lnTo>
                <a:lnTo>
                  <a:pt x="28928" y="442464"/>
                </a:lnTo>
                <a:lnTo>
                  <a:pt x="13177" y="401142"/>
                </a:lnTo>
                <a:lnTo>
                  <a:pt x="3374" y="357243"/>
                </a:lnTo>
                <a:lnTo>
                  <a:pt x="0" y="311249"/>
                </a:lnTo>
                <a:lnTo>
                  <a:pt x="3374" y="265254"/>
                </a:lnTo>
                <a:lnTo>
                  <a:pt x="13177" y="221355"/>
                </a:lnTo>
                <a:lnTo>
                  <a:pt x="28928" y="180033"/>
                </a:lnTo>
                <a:lnTo>
                  <a:pt x="50143" y="141770"/>
                </a:lnTo>
                <a:lnTo>
                  <a:pt x="76343" y="107046"/>
                </a:lnTo>
                <a:lnTo>
                  <a:pt x="107046" y="76343"/>
                </a:lnTo>
                <a:lnTo>
                  <a:pt x="141770" y="50143"/>
                </a:lnTo>
                <a:lnTo>
                  <a:pt x="180033" y="28928"/>
                </a:lnTo>
                <a:lnTo>
                  <a:pt x="221355" y="13177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8"/>
                </a:lnTo>
                <a:lnTo>
                  <a:pt x="407572" y="15281"/>
                </a:lnTo>
                <a:lnTo>
                  <a:pt x="452424" y="33863"/>
                </a:lnTo>
                <a:lnTo>
                  <a:pt x="493954" y="59276"/>
                </a:lnTo>
                <a:lnTo>
                  <a:pt x="531323" y="91174"/>
                </a:lnTo>
                <a:lnTo>
                  <a:pt x="563222" y="128544"/>
                </a:lnTo>
                <a:lnTo>
                  <a:pt x="588635" y="170073"/>
                </a:lnTo>
                <a:lnTo>
                  <a:pt x="607217" y="214926"/>
                </a:lnTo>
                <a:lnTo>
                  <a:pt x="618620" y="262264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2"/>
                </a:lnTo>
                <a:lnTo>
                  <a:pt x="593570" y="442464"/>
                </a:lnTo>
                <a:lnTo>
                  <a:pt x="572354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4"/>
                </a:lnTo>
                <a:lnTo>
                  <a:pt x="311249" y="622498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52440" y="3442168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4"/>
                </a:lnTo>
                <a:lnTo>
                  <a:pt x="13177" y="221355"/>
                </a:lnTo>
                <a:lnTo>
                  <a:pt x="28928" y="180033"/>
                </a:lnTo>
                <a:lnTo>
                  <a:pt x="50143" y="141770"/>
                </a:lnTo>
                <a:lnTo>
                  <a:pt x="76343" y="107046"/>
                </a:lnTo>
                <a:lnTo>
                  <a:pt x="107046" y="76343"/>
                </a:lnTo>
                <a:lnTo>
                  <a:pt x="141770" y="50143"/>
                </a:lnTo>
                <a:lnTo>
                  <a:pt x="180033" y="28928"/>
                </a:lnTo>
                <a:lnTo>
                  <a:pt x="221355" y="13177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8"/>
                </a:lnTo>
                <a:lnTo>
                  <a:pt x="407572" y="15281"/>
                </a:lnTo>
                <a:lnTo>
                  <a:pt x="452424" y="33863"/>
                </a:lnTo>
                <a:lnTo>
                  <a:pt x="493954" y="59276"/>
                </a:lnTo>
                <a:lnTo>
                  <a:pt x="531323" y="91174"/>
                </a:lnTo>
                <a:lnTo>
                  <a:pt x="563222" y="128544"/>
                </a:lnTo>
                <a:lnTo>
                  <a:pt x="588635" y="170073"/>
                </a:lnTo>
                <a:lnTo>
                  <a:pt x="607217" y="214926"/>
                </a:lnTo>
                <a:lnTo>
                  <a:pt x="618620" y="262264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2"/>
                </a:lnTo>
                <a:lnTo>
                  <a:pt x="593570" y="442464"/>
                </a:lnTo>
                <a:lnTo>
                  <a:pt x="572354" y="480728"/>
                </a:lnTo>
                <a:lnTo>
                  <a:pt x="546154" y="515452"/>
                </a:lnTo>
                <a:lnTo>
                  <a:pt x="515452" y="546154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4"/>
                </a:lnTo>
                <a:lnTo>
                  <a:pt x="311249" y="622498"/>
                </a:lnTo>
                <a:lnTo>
                  <a:pt x="265254" y="619124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4"/>
                </a:lnTo>
                <a:lnTo>
                  <a:pt x="76343" y="515452"/>
                </a:lnTo>
                <a:lnTo>
                  <a:pt x="50143" y="480728"/>
                </a:lnTo>
                <a:lnTo>
                  <a:pt x="28928" y="442464"/>
                </a:lnTo>
                <a:lnTo>
                  <a:pt x="13177" y="401142"/>
                </a:lnTo>
                <a:lnTo>
                  <a:pt x="3374" y="357243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968447" y="3593459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80989" y="3969766"/>
            <a:ext cx="811198" cy="405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71464" y="3960241"/>
            <a:ext cx="830580" cy="424815"/>
          </a:xfrm>
          <a:custGeom>
            <a:avLst/>
            <a:gdLst/>
            <a:ahLst/>
            <a:cxnLst/>
            <a:rect l="l" t="t" r="r" b="b"/>
            <a:pathLst>
              <a:path w="830579" h="424814">
                <a:moveTo>
                  <a:pt x="0" y="0"/>
                </a:moveTo>
                <a:lnTo>
                  <a:pt x="830248" y="0"/>
                </a:lnTo>
                <a:lnTo>
                  <a:pt x="830248" y="424649"/>
                </a:lnTo>
                <a:lnTo>
                  <a:pt x="0" y="4246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56187" y="2656169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2799" y="405599"/>
                </a:moveTo>
                <a:lnTo>
                  <a:pt x="156300" y="400242"/>
                </a:lnTo>
                <a:lnTo>
                  <a:pt x="113614" y="384985"/>
                </a:lnTo>
                <a:lnTo>
                  <a:pt x="75960" y="361045"/>
                </a:lnTo>
                <a:lnTo>
                  <a:pt x="44553" y="329638"/>
                </a:lnTo>
                <a:lnTo>
                  <a:pt x="20613" y="291984"/>
                </a:lnTo>
                <a:lnTo>
                  <a:pt x="5356" y="249298"/>
                </a:lnTo>
                <a:lnTo>
                  <a:pt x="0" y="202799"/>
                </a:lnTo>
                <a:lnTo>
                  <a:pt x="5356" y="156300"/>
                </a:lnTo>
                <a:lnTo>
                  <a:pt x="20613" y="113614"/>
                </a:lnTo>
                <a:lnTo>
                  <a:pt x="44553" y="75960"/>
                </a:lnTo>
                <a:lnTo>
                  <a:pt x="75960" y="44553"/>
                </a:lnTo>
                <a:lnTo>
                  <a:pt x="113614" y="20613"/>
                </a:lnTo>
                <a:lnTo>
                  <a:pt x="156300" y="5356"/>
                </a:lnTo>
                <a:lnTo>
                  <a:pt x="202799" y="0"/>
                </a:lnTo>
                <a:lnTo>
                  <a:pt x="242544" y="3933"/>
                </a:lnTo>
                <a:lnTo>
                  <a:pt x="280405" y="15440"/>
                </a:lnTo>
                <a:lnTo>
                  <a:pt x="315313" y="34076"/>
                </a:lnTo>
                <a:lnTo>
                  <a:pt x="346199" y="59399"/>
                </a:lnTo>
                <a:lnTo>
                  <a:pt x="371522" y="90285"/>
                </a:lnTo>
                <a:lnTo>
                  <a:pt x="390158" y="125193"/>
                </a:lnTo>
                <a:lnTo>
                  <a:pt x="401665" y="163054"/>
                </a:lnTo>
                <a:lnTo>
                  <a:pt x="405599" y="202799"/>
                </a:lnTo>
                <a:lnTo>
                  <a:pt x="400242" y="249298"/>
                </a:lnTo>
                <a:lnTo>
                  <a:pt x="384985" y="291984"/>
                </a:lnTo>
                <a:lnTo>
                  <a:pt x="361045" y="329638"/>
                </a:lnTo>
                <a:lnTo>
                  <a:pt x="329638" y="361045"/>
                </a:lnTo>
                <a:lnTo>
                  <a:pt x="291984" y="384985"/>
                </a:lnTo>
                <a:lnTo>
                  <a:pt x="249298" y="400242"/>
                </a:lnTo>
                <a:lnTo>
                  <a:pt x="202799" y="4055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56187" y="2656169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0" y="202799"/>
                </a:moveTo>
                <a:lnTo>
                  <a:pt x="5356" y="156300"/>
                </a:lnTo>
                <a:lnTo>
                  <a:pt x="20613" y="113614"/>
                </a:lnTo>
                <a:lnTo>
                  <a:pt x="44553" y="75960"/>
                </a:lnTo>
                <a:lnTo>
                  <a:pt x="75960" y="44553"/>
                </a:lnTo>
                <a:lnTo>
                  <a:pt x="113614" y="20613"/>
                </a:lnTo>
                <a:lnTo>
                  <a:pt x="156300" y="5356"/>
                </a:lnTo>
                <a:lnTo>
                  <a:pt x="202799" y="0"/>
                </a:lnTo>
                <a:lnTo>
                  <a:pt x="242544" y="3933"/>
                </a:lnTo>
                <a:lnTo>
                  <a:pt x="280405" y="15440"/>
                </a:lnTo>
                <a:lnTo>
                  <a:pt x="315313" y="34076"/>
                </a:lnTo>
                <a:lnTo>
                  <a:pt x="346199" y="59399"/>
                </a:lnTo>
                <a:lnTo>
                  <a:pt x="371522" y="90285"/>
                </a:lnTo>
                <a:lnTo>
                  <a:pt x="390158" y="125193"/>
                </a:lnTo>
                <a:lnTo>
                  <a:pt x="401665" y="163054"/>
                </a:lnTo>
                <a:lnTo>
                  <a:pt x="405599" y="202799"/>
                </a:lnTo>
                <a:lnTo>
                  <a:pt x="400242" y="249298"/>
                </a:lnTo>
                <a:lnTo>
                  <a:pt x="384985" y="291984"/>
                </a:lnTo>
                <a:lnTo>
                  <a:pt x="361045" y="329638"/>
                </a:lnTo>
                <a:lnTo>
                  <a:pt x="329638" y="361045"/>
                </a:lnTo>
                <a:lnTo>
                  <a:pt x="291984" y="384985"/>
                </a:lnTo>
                <a:lnTo>
                  <a:pt x="249298" y="400242"/>
                </a:lnTo>
                <a:lnTo>
                  <a:pt x="202799" y="405599"/>
                </a:lnTo>
                <a:lnTo>
                  <a:pt x="156300" y="400242"/>
                </a:lnTo>
                <a:lnTo>
                  <a:pt x="113614" y="384985"/>
                </a:lnTo>
                <a:lnTo>
                  <a:pt x="75960" y="361045"/>
                </a:lnTo>
                <a:lnTo>
                  <a:pt x="44553" y="329638"/>
                </a:lnTo>
                <a:lnTo>
                  <a:pt x="20613" y="291984"/>
                </a:lnTo>
                <a:lnTo>
                  <a:pt x="5356" y="249298"/>
                </a:lnTo>
                <a:lnTo>
                  <a:pt x="0" y="2027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12914" y="2775025"/>
            <a:ext cx="927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13686" y="2858969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>
                <a:moveTo>
                  <a:pt x="0" y="0"/>
                </a:moveTo>
                <a:lnTo>
                  <a:pt x="7540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67734" y="284324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7734" y="284324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815062" y="272005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028FFB18-518F-4480-BFCC-67341535BA6D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47" name="object 47"/>
          <p:cNvSpPr txBox="1"/>
          <p:nvPr/>
        </p:nvSpPr>
        <p:spPr>
          <a:xfrm>
            <a:off x="6812343" y="471344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0621" y="2569153"/>
            <a:ext cx="815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(scores)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460923" y="744599"/>
            <a:ext cx="3795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Computational</a:t>
            </a:r>
            <a:r>
              <a:rPr sz="2800" spc="-85" dirty="0"/>
              <a:t> </a:t>
            </a:r>
            <a:r>
              <a:rPr sz="2800" spc="-5" dirty="0"/>
              <a:t>graphs</a:t>
            </a:r>
            <a:endParaRPr sz="2800"/>
          </a:p>
        </p:txBody>
      </p:sp>
      <p:sp>
        <p:nvSpPr>
          <p:cNvPr id="43" name="object 43"/>
          <p:cNvSpPr txBox="1"/>
          <p:nvPr/>
        </p:nvSpPr>
        <p:spPr>
          <a:xfrm>
            <a:off x="2702872" y="2665305"/>
            <a:ext cx="173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*</a:t>
            </a:r>
            <a:endParaRPr sz="3000">
              <a:latin typeface="Arial"/>
              <a:cs typeface="Arial"/>
            </a:endParaRP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F02054B-B678-420F-A31D-5141426324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3</a:t>
            </a:fld>
            <a:endParaRPr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892B9B-5D0C-4B00-AAFA-34A697CD5A80}"/>
              </a:ext>
            </a:extLst>
          </p:cNvPr>
          <p:cNvSpPr txBox="1"/>
          <p:nvPr/>
        </p:nvSpPr>
        <p:spPr>
          <a:xfrm>
            <a:off x="6406736" y="3995140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9874" y="0"/>
            <a:ext cx="5694680" cy="3922395"/>
          </a:xfrm>
          <a:custGeom>
            <a:avLst/>
            <a:gdLst/>
            <a:ahLst/>
            <a:cxnLst/>
            <a:rect l="l" t="t" r="r" b="b"/>
            <a:pathLst>
              <a:path w="5694680" h="3922395">
                <a:moveTo>
                  <a:pt x="3846646" y="605756"/>
                </a:moveTo>
                <a:lnTo>
                  <a:pt x="3021766" y="605756"/>
                </a:lnTo>
                <a:lnTo>
                  <a:pt x="3658772" y="0"/>
                </a:lnTo>
                <a:lnTo>
                  <a:pt x="3884775" y="0"/>
                </a:lnTo>
                <a:lnTo>
                  <a:pt x="3846646" y="605756"/>
                </a:lnTo>
                <a:close/>
              </a:path>
              <a:path w="5694680" h="3922395">
                <a:moveTo>
                  <a:pt x="4337486" y="997763"/>
                </a:moveTo>
                <a:lnTo>
                  <a:pt x="2254068" y="997763"/>
                </a:lnTo>
                <a:lnTo>
                  <a:pt x="2563067" y="134005"/>
                </a:lnTo>
                <a:lnTo>
                  <a:pt x="3021766" y="605756"/>
                </a:lnTo>
                <a:lnTo>
                  <a:pt x="3846646" y="605756"/>
                </a:lnTo>
                <a:lnTo>
                  <a:pt x="3829289" y="881505"/>
                </a:lnTo>
                <a:lnTo>
                  <a:pt x="4414718" y="881505"/>
                </a:lnTo>
                <a:lnTo>
                  <a:pt x="4337486" y="997763"/>
                </a:lnTo>
                <a:close/>
              </a:path>
              <a:path w="5694680" h="3922395">
                <a:moveTo>
                  <a:pt x="4414718" y="881505"/>
                </a:moveTo>
                <a:lnTo>
                  <a:pt x="3829289" y="881505"/>
                </a:lnTo>
                <a:lnTo>
                  <a:pt x="4747263" y="380929"/>
                </a:lnTo>
                <a:lnTo>
                  <a:pt x="4414718" y="881505"/>
                </a:lnTo>
                <a:close/>
              </a:path>
              <a:path w="5694680" h="3922395">
                <a:moveTo>
                  <a:pt x="1296294" y="3922042"/>
                </a:moveTo>
                <a:lnTo>
                  <a:pt x="1266769" y="3276393"/>
                </a:lnTo>
                <a:lnTo>
                  <a:pt x="338771" y="3196643"/>
                </a:lnTo>
                <a:lnTo>
                  <a:pt x="877903" y="2724894"/>
                </a:lnTo>
                <a:lnTo>
                  <a:pt x="0" y="2245840"/>
                </a:lnTo>
                <a:lnTo>
                  <a:pt x="1037402" y="1998913"/>
                </a:lnTo>
                <a:lnTo>
                  <a:pt x="308979" y="1360559"/>
                </a:lnTo>
                <a:lnTo>
                  <a:pt x="1416244" y="1273512"/>
                </a:lnTo>
                <a:lnTo>
                  <a:pt x="1186882" y="467979"/>
                </a:lnTo>
                <a:lnTo>
                  <a:pt x="2254068" y="997763"/>
                </a:lnTo>
                <a:lnTo>
                  <a:pt x="4337486" y="997763"/>
                </a:lnTo>
                <a:lnTo>
                  <a:pt x="4318338" y="1026585"/>
                </a:lnTo>
                <a:lnTo>
                  <a:pt x="5694511" y="1048300"/>
                </a:lnTo>
                <a:lnTo>
                  <a:pt x="4477838" y="1578084"/>
                </a:lnTo>
                <a:lnTo>
                  <a:pt x="4816612" y="1940881"/>
                </a:lnTo>
                <a:lnTo>
                  <a:pt x="4318338" y="2136885"/>
                </a:lnTo>
                <a:lnTo>
                  <a:pt x="4722593" y="2528895"/>
                </a:lnTo>
                <a:lnTo>
                  <a:pt x="3859614" y="2528895"/>
                </a:lnTo>
                <a:lnTo>
                  <a:pt x="3901404" y="2833469"/>
                </a:lnTo>
                <a:lnTo>
                  <a:pt x="3211066" y="2833469"/>
                </a:lnTo>
                <a:lnTo>
                  <a:pt x="3137142" y="3109218"/>
                </a:lnTo>
                <a:lnTo>
                  <a:pt x="2602592" y="3109218"/>
                </a:lnTo>
                <a:lnTo>
                  <a:pt x="2502987" y="3254293"/>
                </a:lnTo>
                <a:lnTo>
                  <a:pt x="1984368" y="3254293"/>
                </a:lnTo>
                <a:lnTo>
                  <a:pt x="1296294" y="3922042"/>
                </a:lnTo>
                <a:close/>
              </a:path>
              <a:path w="5694680" h="3922395">
                <a:moveTo>
                  <a:pt x="4976637" y="2775244"/>
                </a:moveTo>
                <a:lnTo>
                  <a:pt x="3859614" y="2528895"/>
                </a:lnTo>
                <a:lnTo>
                  <a:pt x="4722593" y="2528895"/>
                </a:lnTo>
                <a:lnTo>
                  <a:pt x="4976637" y="2775244"/>
                </a:lnTo>
                <a:close/>
              </a:path>
              <a:path w="5694680" h="3922395">
                <a:moveTo>
                  <a:pt x="3939239" y="3109218"/>
                </a:moveTo>
                <a:lnTo>
                  <a:pt x="3211066" y="2833469"/>
                </a:lnTo>
                <a:lnTo>
                  <a:pt x="3901404" y="2833469"/>
                </a:lnTo>
                <a:lnTo>
                  <a:pt x="3939239" y="3109218"/>
                </a:lnTo>
                <a:close/>
              </a:path>
              <a:path w="5694680" h="3922395">
                <a:moveTo>
                  <a:pt x="3061316" y="3392068"/>
                </a:moveTo>
                <a:lnTo>
                  <a:pt x="2602592" y="3109218"/>
                </a:lnTo>
                <a:lnTo>
                  <a:pt x="3137142" y="3109218"/>
                </a:lnTo>
                <a:lnTo>
                  <a:pt x="3061316" y="3392068"/>
                </a:lnTo>
                <a:close/>
              </a:path>
              <a:path w="5694680" h="3922395">
                <a:moveTo>
                  <a:pt x="2293617" y="3559243"/>
                </a:moveTo>
                <a:lnTo>
                  <a:pt x="1984368" y="3254293"/>
                </a:lnTo>
                <a:lnTo>
                  <a:pt x="2502987" y="3254293"/>
                </a:lnTo>
                <a:lnTo>
                  <a:pt x="2293617" y="355924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31641" y="0"/>
            <a:ext cx="637540" cy="605790"/>
          </a:xfrm>
          <a:custGeom>
            <a:avLst/>
            <a:gdLst/>
            <a:ahLst/>
            <a:cxnLst/>
            <a:rect l="l" t="t" r="r" b="b"/>
            <a:pathLst>
              <a:path w="637539" h="605790">
                <a:moveTo>
                  <a:pt x="0" y="605756"/>
                </a:moveTo>
                <a:lnTo>
                  <a:pt x="63700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9874" y="0"/>
            <a:ext cx="5694680" cy="3922395"/>
          </a:xfrm>
          <a:custGeom>
            <a:avLst/>
            <a:gdLst/>
            <a:ahLst/>
            <a:cxnLst/>
            <a:rect l="l" t="t" r="r" b="b"/>
            <a:pathLst>
              <a:path w="5694680" h="3922395">
                <a:moveTo>
                  <a:pt x="3884775" y="0"/>
                </a:moveTo>
                <a:lnTo>
                  <a:pt x="3829289" y="881505"/>
                </a:lnTo>
                <a:lnTo>
                  <a:pt x="4747262" y="380929"/>
                </a:lnTo>
                <a:lnTo>
                  <a:pt x="4318338" y="1026585"/>
                </a:lnTo>
                <a:lnTo>
                  <a:pt x="5694511" y="1048300"/>
                </a:lnTo>
                <a:lnTo>
                  <a:pt x="4477838" y="1578084"/>
                </a:lnTo>
                <a:lnTo>
                  <a:pt x="4816612" y="1940881"/>
                </a:lnTo>
                <a:lnTo>
                  <a:pt x="4318338" y="2136885"/>
                </a:lnTo>
                <a:lnTo>
                  <a:pt x="4976637" y="2775244"/>
                </a:lnTo>
                <a:lnTo>
                  <a:pt x="3859614" y="2528895"/>
                </a:lnTo>
                <a:lnTo>
                  <a:pt x="3939239" y="3109218"/>
                </a:lnTo>
                <a:lnTo>
                  <a:pt x="3211066" y="2833469"/>
                </a:lnTo>
                <a:lnTo>
                  <a:pt x="3061316" y="3392068"/>
                </a:lnTo>
                <a:lnTo>
                  <a:pt x="2602592" y="3109218"/>
                </a:lnTo>
                <a:lnTo>
                  <a:pt x="2293617" y="3559242"/>
                </a:lnTo>
                <a:lnTo>
                  <a:pt x="1984368" y="3254293"/>
                </a:lnTo>
                <a:lnTo>
                  <a:pt x="1296294" y="3922042"/>
                </a:lnTo>
                <a:lnTo>
                  <a:pt x="1266769" y="3276393"/>
                </a:lnTo>
                <a:lnTo>
                  <a:pt x="338771" y="3196643"/>
                </a:lnTo>
                <a:lnTo>
                  <a:pt x="877903" y="2724894"/>
                </a:lnTo>
                <a:lnTo>
                  <a:pt x="0" y="2245840"/>
                </a:lnTo>
                <a:lnTo>
                  <a:pt x="1037402" y="1998913"/>
                </a:lnTo>
                <a:lnTo>
                  <a:pt x="308979" y="1360559"/>
                </a:lnTo>
                <a:lnTo>
                  <a:pt x="1416244" y="1273512"/>
                </a:lnTo>
                <a:lnTo>
                  <a:pt x="1186882" y="467979"/>
                </a:lnTo>
                <a:lnTo>
                  <a:pt x="2254067" y="997763"/>
                </a:lnTo>
                <a:lnTo>
                  <a:pt x="2563067" y="134005"/>
                </a:lnTo>
                <a:lnTo>
                  <a:pt x="3021766" y="605756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99140" y="1709740"/>
            <a:ext cx="203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DATA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CLOUD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8542" y="0"/>
            <a:ext cx="0" cy="4337050"/>
          </a:xfrm>
          <a:custGeom>
            <a:avLst/>
            <a:gdLst/>
            <a:ahLst/>
            <a:cxnLst/>
            <a:rect l="l" t="t" r="r" b="b"/>
            <a:pathLst>
              <a:path h="4337050">
                <a:moveTo>
                  <a:pt x="0" y="0"/>
                </a:moveTo>
                <a:lnTo>
                  <a:pt x="0" y="4336641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1599" y="2199995"/>
            <a:ext cx="7550784" cy="0"/>
          </a:xfrm>
          <a:custGeom>
            <a:avLst/>
            <a:gdLst/>
            <a:ahLst/>
            <a:cxnLst/>
            <a:rect l="l" t="t" r="r" b="b"/>
            <a:pathLst>
              <a:path w="7550784">
                <a:moveTo>
                  <a:pt x="0" y="0"/>
                </a:moveTo>
                <a:lnTo>
                  <a:pt x="755068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9417" y="0"/>
            <a:ext cx="1254760" cy="2861310"/>
          </a:xfrm>
          <a:custGeom>
            <a:avLst/>
            <a:gdLst/>
            <a:ahLst/>
            <a:cxnLst/>
            <a:rect l="l" t="t" r="r" b="b"/>
            <a:pathLst>
              <a:path w="1254759" h="2861310">
                <a:moveTo>
                  <a:pt x="0" y="0"/>
                </a:moveTo>
                <a:lnTo>
                  <a:pt x="1254319" y="2860794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57588" y="945050"/>
            <a:ext cx="692785" cy="349885"/>
          </a:xfrm>
          <a:custGeom>
            <a:avLst/>
            <a:gdLst/>
            <a:ahLst/>
            <a:cxnLst/>
            <a:rect l="l" t="t" r="r" b="b"/>
            <a:pathLst>
              <a:path w="692784" h="349884">
                <a:moveTo>
                  <a:pt x="0" y="349646"/>
                </a:moveTo>
                <a:lnTo>
                  <a:pt x="692348" y="0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2511" y="848055"/>
            <a:ext cx="220799" cy="1722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709212" y="1464072"/>
            <a:ext cx="1684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solidFill>
                  <a:srgbClr val="38751C"/>
                </a:solidFill>
                <a:latin typeface="Arial"/>
                <a:cs typeface="Arial"/>
              </a:rPr>
              <a:t>active</a:t>
            </a:r>
            <a:r>
              <a:rPr b="0" spc="-8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38751C"/>
                </a:solidFill>
                <a:latin typeface="Arial"/>
                <a:cs typeface="Arial"/>
              </a:rPr>
              <a:t>ReLU</a:t>
            </a:r>
          </a:p>
        </p:txBody>
      </p:sp>
      <p:sp>
        <p:nvSpPr>
          <p:cNvPr id="12" name="object 12"/>
          <p:cNvSpPr/>
          <p:nvPr/>
        </p:nvSpPr>
        <p:spPr>
          <a:xfrm>
            <a:off x="4434616" y="2910144"/>
            <a:ext cx="2020570" cy="1426845"/>
          </a:xfrm>
          <a:custGeom>
            <a:avLst/>
            <a:gdLst/>
            <a:ahLst/>
            <a:cxnLst/>
            <a:rect l="l" t="t" r="r" b="b"/>
            <a:pathLst>
              <a:path w="2020570" h="1426845">
                <a:moveTo>
                  <a:pt x="2020495" y="0"/>
                </a:moveTo>
                <a:lnTo>
                  <a:pt x="0" y="1426497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59238" y="3630442"/>
            <a:ext cx="311785" cy="438784"/>
          </a:xfrm>
          <a:custGeom>
            <a:avLst/>
            <a:gdLst/>
            <a:ahLst/>
            <a:cxnLst/>
            <a:rect l="l" t="t" r="r" b="b"/>
            <a:pathLst>
              <a:path w="311785" h="438785">
                <a:moveTo>
                  <a:pt x="0" y="0"/>
                </a:moveTo>
                <a:lnTo>
                  <a:pt x="311299" y="438224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0188" y="4013191"/>
            <a:ext cx="189549" cy="21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38837" y="3481053"/>
            <a:ext cx="242887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dead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will never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activate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=&gt; never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update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30</a:t>
            </a:fld>
            <a:endParaRPr sz="200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1B2DB411-4724-49D4-B598-F430AC553E35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9874" y="0"/>
            <a:ext cx="5694680" cy="3922395"/>
          </a:xfrm>
          <a:custGeom>
            <a:avLst/>
            <a:gdLst/>
            <a:ahLst/>
            <a:cxnLst/>
            <a:rect l="l" t="t" r="r" b="b"/>
            <a:pathLst>
              <a:path w="5694680" h="3922395">
                <a:moveTo>
                  <a:pt x="3846646" y="605756"/>
                </a:moveTo>
                <a:lnTo>
                  <a:pt x="3021766" y="605756"/>
                </a:lnTo>
                <a:lnTo>
                  <a:pt x="3658772" y="0"/>
                </a:lnTo>
                <a:lnTo>
                  <a:pt x="3884775" y="0"/>
                </a:lnTo>
                <a:lnTo>
                  <a:pt x="3846646" y="605756"/>
                </a:lnTo>
                <a:close/>
              </a:path>
              <a:path w="5694680" h="3922395">
                <a:moveTo>
                  <a:pt x="4337486" y="997763"/>
                </a:moveTo>
                <a:lnTo>
                  <a:pt x="2254068" y="997763"/>
                </a:lnTo>
                <a:lnTo>
                  <a:pt x="2563067" y="134005"/>
                </a:lnTo>
                <a:lnTo>
                  <a:pt x="3021766" y="605756"/>
                </a:lnTo>
                <a:lnTo>
                  <a:pt x="3846646" y="605756"/>
                </a:lnTo>
                <a:lnTo>
                  <a:pt x="3829289" y="881505"/>
                </a:lnTo>
                <a:lnTo>
                  <a:pt x="4414718" y="881505"/>
                </a:lnTo>
                <a:lnTo>
                  <a:pt x="4337486" y="997763"/>
                </a:lnTo>
                <a:close/>
              </a:path>
              <a:path w="5694680" h="3922395">
                <a:moveTo>
                  <a:pt x="4414718" y="881505"/>
                </a:moveTo>
                <a:lnTo>
                  <a:pt x="3829289" y="881505"/>
                </a:lnTo>
                <a:lnTo>
                  <a:pt x="4747263" y="380929"/>
                </a:lnTo>
                <a:lnTo>
                  <a:pt x="4414718" y="881505"/>
                </a:lnTo>
                <a:close/>
              </a:path>
              <a:path w="5694680" h="3922395">
                <a:moveTo>
                  <a:pt x="1296294" y="3922042"/>
                </a:moveTo>
                <a:lnTo>
                  <a:pt x="1266769" y="3276393"/>
                </a:lnTo>
                <a:lnTo>
                  <a:pt x="338771" y="3196643"/>
                </a:lnTo>
                <a:lnTo>
                  <a:pt x="877903" y="2724894"/>
                </a:lnTo>
                <a:lnTo>
                  <a:pt x="0" y="2245840"/>
                </a:lnTo>
                <a:lnTo>
                  <a:pt x="1037402" y="1998913"/>
                </a:lnTo>
                <a:lnTo>
                  <a:pt x="308979" y="1360559"/>
                </a:lnTo>
                <a:lnTo>
                  <a:pt x="1416244" y="1273512"/>
                </a:lnTo>
                <a:lnTo>
                  <a:pt x="1186882" y="467979"/>
                </a:lnTo>
                <a:lnTo>
                  <a:pt x="2254068" y="997763"/>
                </a:lnTo>
                <a:lnTo>
                  <a:pt x="4337486" y="997763"/>
                </a:lnTo>
                <a:lnTo>
                  <a:pt x="4318338" y="1026585"/>
                </a:lnTo>
                <a:lnTo>
                  <a:pt x="5694511" y="1048300"/>
                </a:lnTo>
                <a:lnTo>
                  <a:pt x="4477838" y="1578084"/>
                </a:lnTo>
                <a:lnTo>
                  <a:pt x="4816612" y="1940881"/>
                </a:lnTo>
                <a:lnTo>
                  <a:pt x="4318338" y="2136885"/>
                </a:lnTo>
                <a:lnTo>
                  <a:pt x="4722593" y="2528895"/>
                </a:lnTo>
                <a:lnTo>
                  <a:pt x="3859614" y="2528895"/>
                </a:lnTo>
                <a:lnTo>
                  <a:pt x="3901404" y="2833469"/>
                </a:lnTo>
                <a:lnTo>
                  <a:pt x="3211066" y="2833469"/>
                </a:lnTo>
                <a:lnTo>
                  <a:pt x="3137142" y="3109218"/>
                </a:lnTo>
                <a:lnTo>
                  <a:pt x="2602592" y="3109218"/>
                </a:lnTo>
                <a:lnTo>
                  <a:pt x="2502987" y="3254293"/>
                </a:lnTo>
                <a:lnTo>
                  <a:pt x="1984368" y="3254293"/>
                </a:lnTo>
                <a:lnTo>
                  <a:pt x="1296294" y="3922042"/>
                </a:lnTo>
                <a:close/>
              </a:path>
              <a:path w="5694680" h="3922395">
                <a:moveTo>
                  <a:pt x="4976637" y="2775244"/>
                </a:moveTo>
                <a:lnTo>
                  <a:pt x="3859614" y="2528895"/>
                </a:lnTo>
                <a:lnTo>
                  <a:pt x="4722593" y="2528895"/>
                </a:lnTo>
                <a:lnTo>
                  <a:pt x="4976637" y="2775244"/>
                </a:lnTo>
                <a:close/>
              </a:path>
              <a:path w="5694680" h="3922395">
                <a:moveTo>
                  <a:pt x="3939239" y="3109218"/>
                </a:moveTo>
                <a:lnTo>
                  <a:pt x="3211066" y="2833469"/>
                </a:lnTo>
                <a:lnTo>
                  <a:pt x="3901404" y="2833469"/>
                </a:lnTo>
                <a:lnTo>
                  <a:pt x="3939239" y="3109218"/>
                </a:lnTo>
                <a:close/>
              </a:path>
              <a:path w="5694680" h="3922395">
                <a:moveTo>
                  <a:pt x="3061316" y="3392068"/>
                </a:moveTo>
                <a:lnTo>
                  <a:pt x="2602592" y="3109218"/>
                </a:lnTo>
                <a:lnTo>
                  <a:pt x="3137142" y="3109218"/>
                </a:lnTo>
                <a:lnTo>
                  <a:pt x="3061316" y="3392068"/>
                </a:lnTo>
                <a:close/>
              </a:path>
              <a:path w="5694680" h="3922395">
                <a:moveTo>
                  <a:pt x="2293617" y="3559243"/>
                </a:moveTo>
                <a:lnTo>
                  <a:pt x="1984368" y="3254293"/>
                </a:lnTo>
                <a:lnTo>
                  <a:pt x="2502987" y="3254293"/>
                </a:lnTo>
                <a:lnTo>
                  <a:pt x="2293617" y="355924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31641" y="0"/>
            <a:ext cx="637540" cy="605790"/>
          </a:xfrm>
          <a:custGeom>
            <a:avLst/>
            <a:gdLst/>
            <a:ahLst/>
            <a:cxnLst/>
            <a:rect l="l" t="t" r="r" b="b"/>
            <a:pathLst>
              <a:path w="637539" h="605790">
                <a:moveTo>
                  <a:pt x="0" y="605756"/>
                </a:moveTo>
                <a:lnTo>
                  <a:pt x="63700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9874" y="0"/>
            <a:ext cx="5694680" cy="3922395"/>
          </a:xfrm>
          <a:custGeom>
            <a:avLst/>
            <a:gdLst/>
            <a:ahLst/>
            <a:cxnLst/>
            <a:rect l="l" t="t" r="r" b="b"/>
            <a:pathLst>
              <a:path w="5694680" h="3922395">
                <a:moveTo>
                  <a:pt x="3884775" y="0"/>
                </a:moveTo>
                <a:lnTo>
                  <a:pt x="3829289" y="881505"/>
                </a:lnTo>
                <a:lnTo>
                  <a:pt x="4747262" y="380929"/>
                </a:lnTo>
                <a:lnTo>
                  <a:pt x="4318338" y="1026585"/>
                </a:lnTo>
                <a:lnTo>
                  <a:pt x="5694511" y="1048300"/>
                </a:lnTo>
                <a:lnTo>
                  <a:pt x="4477838" y="1578084"/>
                </a:lnTo>
                <a:lnTo>
                  <a:pt x="4816612" y="1940881"/>
                </a:lnTo>
                <a:lnTo>
                  <a:pt x="4318338" y="2136885"/>
                </a:lnTo>
                <a:lnTo>
                  <a:pt x="4976637" y="2775244"/>
                </a:lnTo>
                <a:lnTo>
                  <a:pt x="3859614" y="2528895"/>
                </a:lnTo>
                <a:lnTo>
                  <a:pt x="3939239" y="3109218"/>
                </a:lnTo>
                <a:lnTo>
                  <a:pt x="3211066" y="2833469"/>
                </a:lnTo>
                <a:lnTo>
                  <a:pt x="3061316" y="3392068"/>
                </a:lnTo>
                <a:lnTo>
                  <a:pt x="2602592" y="3109218"/>
                </a:lnTo>
                <a:lnTo>
                  <a:pt x="2293617" y="3559242"/>
                </a:lnTo>
                <a:lnTo>
                  <a:pt x="1984368" y="3254293"/>
                </a:lnTo>
                <a:lnTo>
                  <a:pt x="1296294" y="3922042"/>
                </a:lnTo>
                <a:lnTo>
                  <a:pt x="1266769" y="3276393"/>
                </a:lnTo>
                <a:lnTo>
                  <a:pt x="338771" y="3196643"/>
                </a:lnTo>
                <a:lnTo>
                  <a:pt x="877903" y="2724894"/>
                </a:lnTo>
                <a:lnTo>
                  <a:pt x="0" y="2245840"/>
                </a:lnTo>
                <a:lnTo>
                  <a:pt x="1037402" y="1998913"/>
                </a:lnTo>
                <a:lnTo>
                  <a:pt x="308979" y="1360559"/>
                </a:lnTo>
                <a:lnTo>
                  <a:pt x="1416244" y="1273512"/>
                </a:lnTo>
                <a:lnTo>
                  <a:pt x="1186882" y="467979"/>
                </a:lnTo>
                <a:lnTo>
                  <a:pt x="2254067" y="997763"/>
                </a:lnTo>
                <a:lnTo>
                  <a:pt x="2563067" y="134005"/>
                </a:lnTo>
                <a:lnTo>
                  <a:pt x="3021766" y="605756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99140" y="1709740"/>
            <a:ext cx="203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DATA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CLOUD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8542" y="0"/>
            <a:ext cx="0" cy="3138805"/>
          </a:xfrm>
          <a:custGeom>
            <a:avLst/>
            <a:gdLst/>
            <a:ahLst/>
            <a:cxnLst/>
            <a:rect l="l" t="t" r="r" b="b"/>
            <a:pathLst>
              <a:path h="3138805">
                <a:moveTo>
                  <a:pt x="0" y="0"/>
                </a:moveTo>
                <a:lnTo>
                  <a:pt x="0" y="313874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1599" y="2199995"/>
            <a:ext cx="7550784" cy="0"/>
          </a:xfrm>
          <a:custGeom>
            <a:avLst/>
            <a:gdLst/>
            <a:ahLst/>
            <a:cxnLst/>
            <a:rect l="l" t="t" r="r" b="b"/>
            <a:pathLst>
              <a:path w="7550784">
                <a:moveTo>
                  <a:pt x="0" y="0"/>
                </a:moveTo>
                <a:lnTo>
                  <a:pt x="755068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9417" y="0"/>
            <a:ext cx="1254760" cy="2861310"/>
          </a:xfrm>
          <a:custGeom>
            <a:avLst/>
            <a:gdLst/>
            <a:ahLst/>
            <a:cxnLst/>
            <a:rect l="l" t="t" r="r" b="b"/>
            <a:pathLst>
              <a:path w="1254759" h="2861310">
                <a:moveTo>
                  <a:pt x="0" y="0"/>
                </a:moveTo>
                <a:lnTo>
                  <a:pt x="1254319" y="2860794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57588" y="945050"/>
            <a:ext cx="692785" cy="349885"/>
          </a:xfrm>
          <a:custGeom>
            <a:avLst/>
            <a:gdLst/>
            <a:ahLst/>
            <a:cxnLst/>
            <a:rect l="l" t="t" r="r" b="b"/>
            <a:pathLst>
              <a:path w="692784" h="349884">
                <a:moveTo>
                  <a:pt x="0" y="349646"/>
                </a:moveTo>
                <a:lnTo>
                  <a:pt x="692348" y="0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2511" y="848055"/>
            <a:ext cx="220799" cy="1722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709212" y="1464072"/>
            <a:ext cx="1684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solidFill>
                  <a:srgbClr val="38751C"/>
                </a:solidFill>
                <a:latin typeface="Arial"/>
                <a:cs typeface="Arial"/>
              </a:rPr>
              <a:t>active</a:t>
            </a:r>
            <a:r>
              <a:rPr b="0" spc="-8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38751C"/>
                </a:solidFill>
                <a:latin typeface="Arial"/>
                <a:cs typeface="Arial"/>
              </a:rPr>
              <a:t>ReLU</a:t>
            </a:r>
          </a:p>
        </p:txBody>
      </p:sp>
      <p:sp>
        <p:nvSpPr>
          <p:cNvPr id="12" name="object 12"/>
          <p:cNvSpPr/>
          <p:nvPr/>
        </p:nvSpPr>
        <p:spPr>
          <a:xfrm>
            <a:off x="4434616" y="2910144"/>
            <a:ext cx="2020570" cy="1426845"/>
          </a:xfrm>
          <a:custGeom>
            <a:avLst/>
            <a:gdLst/>
            <a:ahLst/>
            <a:cxnLst/>
            <a:rect l="l" t="t" r="r" b="b"/>
            <a:pathLst>
              <a:path w="2020570" h="1426845">
                <a:moveTo>
                  <a:pt x="2020495" y="0"/>
                </a:moveTo>
                <a:lnTo>
                  <a:pt x="0" y="1426497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59238" y="3630442"/>
            <a:ext cx="311785" cy="438784"/>
          </a:xfrm>
          <a:custGeom>
            <a:avLst/>
            <a:gdLst/>
            <a:ahLst/>
            <a:cxnLst/>
            <a:rect l="l" t="t" r="r" b="b"/>
            <a:pathLst>
              <a:path w="311785" h="438785">
                <a:moveTo>
                  <a:pt x="0" y="0"/>
                </a:moveTo>
                <a:lnTo>
                  <a:pt x="311299" y="438224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0188" y="4013191"/>
            <a:ext cx="189549" cy="21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38837" y="3481053"/>
            <a:ext cx="242887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dead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will never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activate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=&gt; never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update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1224" y="3138743"/>
            <a:ext cx="3859529" cy="1268730"/>
          </a:xfrm>
          <a:custGeom>
            <a:avLst/>
            <a:gdLst/>
            <a:ahLst/>
            <a:cxnLst/>
            <a:rect l="l" t="t" r="r" b="b"/>
            <a:pathLst>
              <a:path w="3859529" h="1268729">
                <a:moveTo>
                  <a:pt x="0" y="0"/>
                </a:moveTo>
                <a:lnTo>
                  <a:pt x="3859192" y="0"/>
                </a:lnTo>
                <a:lnTo>
                  <a:pt x="3859192" y="1268697"/>
                </a:lnTo>
                <a:lnTo>
                  <a:pt x="0" y="12686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1224" y="3138743"/>
            <a:ext cx="3859529" cy="1268730"/>
          </a:xfrm>
          <a:custGeom>
            <a:avLst/>
            <a:gdLst/>
            <a:ahLst/>
            <a:cxnLst/>
            <a:rect l="l" t="t" r="r" b="b"/>
            <a:pathLst>
              <a:path w="3859529" h="1268729">
                <a:moveTo>
                  <a:pt x="0" y="0"/>
                </a:moveTo>
                <a:lnTo>
                  <a:pt x="3859192" y="0"/>
                </a:lnTo>
                <a:lnTo>
                  <a:pt x="3859192" y="1268697"/>
                </a:lnTo>
                <a:lnTo>
                  <a:pt x="0" y="1268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4249" y="3199580"/>
            <a:ext cx="363220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=&gt; people like to initialize  ReLU neurons with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slightly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positive biases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(e.g.</a:t>
            </a:r>
            <a:r>
              <a:rPr sz="24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0.01)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31</a:t>
            </a:fld>
            <a:endParaRPr sz="200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7E644D0B-4200-4174-97D1-CFB655FA035C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Activation</a:t>
            </a:r>
            <a:r>
              <a:rPr sz="3000" b="0" spc="-90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123" y="3198628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374" y="3590492"/>
            <a:ext cx="3419818" cy="526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20262" y="63880"/>
            <a:ext cx="4843145" cy="25031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313305" marR="65659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[Mass et al.,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2013]  [He et al.,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  <a:p>
            <a:pPr marL="342265" indent="-329565">
              <a:lnSpc>
                <a:spcPts val="2865"/>
              </a:lnSpc>
              <a:spcBef>
                <a:spcPts val="89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Does not</a:t>
            </a:r>
            <a:r>
              <a:rPr sz="2400"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saturate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Computationally</a:t>
            </a:r>
            <a:r>
              <a:rPr sz="2400"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efficient</a:t>
            </a:r>
            <a:endParaRPr sz="2400">
              <a:latin typeface="Arial"/>
              <a:cs typeface="Arial"/>
            </a:endParaRPr>
          </a:p>
          <a:p>
            <a:pPr marL="342265" marR="5080" indent="-329565">
              <a:lnSpc>
                <a:spcPts val="2850"/>
              </a:lnSpc>
              <a:spcBef>
                <a:spcPts val="105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Converges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much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faster than 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sigmoid/tanh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in practice!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(e.g.</a:t>
            </a:r>
            <a:r>
              <a:rPr sz="24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6x)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  <a:tabLst>
                <a:tab pos="342265" algn="l"/>
              </a:tabLst>
            </a:pPr>
            <a:r>
              <a:rPr sz="2400" b="1" dirty="0">
                <a:solidFill>
                  <a:srgbClr val="38751C"/>
                </a:solidFill>
                <a:latin typeface="Arial"/>
                <a:cs typeface="Arial"/>
              </a:rPr>
              <a:t>-	</a:t>
            </a:r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will not</a:t>
            </a:r>
            <a:r>
              <a:rPr sz="2400" b="1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8751C"/>
                </a:solidFill>
                <a:latin typeface="Arial"/>
                <a:cs typeface="Arial"/>
              </a:rPr>
              <a:t>“die”.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3064" y="1076154"/>
            <a:ext cx="2165087" cy="1688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32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609F313-60EC-4485-9E01-162C23319A3E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Activation</a:t>
            </a:r>
            <a:r>
              <a:rPr sz="3000" b="0" spc="-90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574" y="3112760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824" y="3504643"/>
            <a:ext cx="3419818" cy="526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6942" y="2568319"/>
            <a:ext cx="0" cy="1985645"/>
          </a:xfrm>
          <a:custGeom>
            <a:avLst/>
            <a:gdLst/>
            <a:ahLst/>
            <a:cxnLst/>
            <a:rect l="l" t="t" r="r" b="b"/>
            <a:pathLst>
              <a:path h="1985645">
                <a:moveTo>
                  <a:pt x="0" y="0"/>
                </a:moveTo>
                <a:lnTo>
                  <a:pt x="0" y="19853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9190" y="3227968"/>
            <a:ext cx="3305143" cy="457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05442" y="3900600"/>
            <a:ext cx="208216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backprop into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\alpha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(parameter)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39761" y="3751892"/>
            <a:ext cx="239395" cy="283210"/>
          </a:xfrm>
          <a:custGeom>
            <a:avLst/>
            <a:gdLst/>
            <a:ahLst/>
            <a:cxnLst/>
            <a:rect l="l" t="t" r="r" b="b"/>
            <a:pathLst>
              <a:path w="239395" h="283210">
                <a:moveTo>
                  <a:pt x="0" y="282749"/>
                </a:moveTo>
                <a:lnTo>
                  <a:pt x="239099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66836" y="3718867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24024" y="43174"/>
                </a:moveTo>
                <a:lnTo>
                  <a:pt x="0" y="22849"/>
                </a:lnTo>
                <a:lnTo>
                  <a:pt x="39924" y="0"/>
                </a:lnTo>
                <a:lnTo>
                  <a:pt x="24024" y="4317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6836" y="3718867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24024" y="43174"/>
                </a:moveTo>
                <a:lnTo>
                  <a:pt x="39924" y="0"/>
                </a:lnTo>
                <a:lnTo>
                  <a:pt x="0" y="22849"/>
                </a:lnTo>
                <a:lnTo>
                  <a:pt x="24024" y="43174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20262" y="63880"/>
            <a:ext cx="4843145" cy="31407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313305" marR="65659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[Mass et al.,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2013]  [He et al.,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  <a:p>
            <a:pPr marL="342265" indent="-329565">
              <a:lnSpc>
                <a:spcPts val="2865"/>
              </a:lnSpc>
              <a:spcBef>
                <a:spcPts val="89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Does not</a:t>
            </a:r>
            <a:r>
              <a:rPr sz="2400"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saturate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Computationally</a:t>
            </a:r>
            <a:r>
              <a:rPr sz="2400"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efficient</a:t>
            </a:r>
            <a:endParaRPr sz="2400">
              <a:latin typeface="Arial"/>
              <a:cs typeface="Arial"/>
            </a:endParaRPr>
          </a:p>
          <a:p>
            <a:pPr marL="342265" marR="5080" indent="-329565">
              <a:lnSpc>
                <a:spcPts val="2850"/>
              </a:lnSpc>
              <a:spcBef>
                <a:spcPts val="105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Converges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much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faster than 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sigmoid/tanh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in practice!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(e.g.</a:t>
            </a:r>
            <a:r>
              <a:rPr sz="24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6x)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  <a:tabLst>
                <a:tab pos="342265" algn="l"/>
              </a:tabLst>
            </a:pPr>
            <a:r>
              <a:rPr sz="2400" b="1" dirty="0">
                <a:solidFill>
                  <a:srgbClr val="38751C"/>
                </a:solidFill>
                <a:latin typeface="Arial"/>
                <a:cs typeface="Arial"/>
              </a:rPr>
              <a:t>-	</a:t>
            </a:r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will not</a:t>
            </a:r>
            <a:r>
              <a:rPr sz="2400" b="1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8751C"/>
                </a:solidFill>
                <a:latin typeface="Arial"/>
                <a:cs typeface="Arial"/>
              </a:rPr>
              <a:t>“die”.</a:t>
            </a:r>
            <a:endParaRPr sz="24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2140"/>
              </a:spcBef>
            </a:pPr>
            <a:r>
              <a:rPr sz="2400" b="1" spc="-5" dirty="0">
                <a:latin typeface="Arial"/>
                <a:cs typeface="Arial"/>
              </a:rPr>
              <a:t>Parametric Rectifier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(PReLU)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3064" y="1076154"/>
            <a:ext cx="2165087" cy="1688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33</a:t>
            </a:fld>
            <a:endParaRPr sz="200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BF48E4AE-0E0F-41D5-BB90-FD309511F722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Activation</a:t>
            </a:r>
            <a:r>
              <a:rPr sz="3000" b="0" spc="-90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8299" y="3552818"/>
            <a:ext cx="3802167" cy="733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4473" y="634768"/>
            <a:ext cx="8428990" cy="353060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400" b="1" spc="-5" dirty="0">
                <a:latin typeface="Arial"/>
                <a:cs typeface="Arial"/>
              </a:rPr>
              <a:t>Exponential Linear Units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(ELU)</a:t>
            </a:r>
            <a:endParaRPr sz="2400">
              <a:latin typeface="Arial"/>
              <a:cs typeface="Arial"/>
            </a:endParaRPr>
          </a:p>
          <a:p>
            <a:pPr marL="4229735">
              <a:lnSpc>
                <a:spcPts val="2630"/>
              </a:lnSpc>
              <a:spcBef>
                <a:spcPts val="1445"/>
              </a:spcBef>
              <a:tabLst>
                <a:tab pos="4551045" algn="l"/>
              </a:tabLst>
            </a:pPr>
            <a:r>
              <a:rPr sz="2200" b="1" dirty="0">
                <a:solidFill>
                  <a:srgbClr val="38751C"/>
                </a:solidFill>
                <a:latin typeface="Arial"/>
                <a:cs typeface="Arial"/>
              </a:rPr>
              <a:t>-	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All benefits of</a:t>
            </a:r>
            <a:r>
              <a:rPr sz="22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ReLU</a:t>
            </a:r>
            <a:endParaRPr sz="2200">
              <a:latin typeface="Arial"/>
              <a:cs typeface="Arial"/>
            </a:endParaRPr>
          </a:p>
          <a:p>
            <a:pPr marL="4551045" indent="-321310">
              <a:lnSpc>
                <a:spcPts val="2625"/>
              </a:lnSpc>
              <a:buChar char="-"/>
              <a:tabLst>
                <a:tab pos="4551045" algn="l"/>
                <a:tab pos="455168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Closer to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zero mean</a:t>
            </a:r>
            <a:r>
              <a:rPr sz="2200" spc="-6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outputs</a:t>
            </a:r>
            <a:endParaRPr sz="2200">
              <a:latin typeface="Arial"/>
              <a:cs typeface="Arial"/>
            </a:endParaRPr>
          </a:p>
          <a:p>
            <a:pPr marL="4551045" marR="5080" indent="-321310">
              <a:lnSpc>
                <a:spcPts val="2620"/>
              </a:lnSpc>
              <a:spcBef>
                <a:spcPts val="95"/>
              </a:spcBef>
              <a:buChar char="-"/>
              <a:tabLst>
                <a:tab pos="4551045" algn="l"/>
                <a:tab pos="455168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Negative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saturation regime  compared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with Leaky ReLU  adds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some robustness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to</a:t>
            </a:r>
            <a:r>
              <a:rPr sz="2200" spc="-1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noise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har char="-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-"/>
            </a:pPr>
            <a:endParaRPr sz="2450">
              <a:latin typeface="Times New Roman"/>
              <a:cs typeface="Times New Roman"/>
            </a:endParaRPr>
          </a:p>
          <a:p>
            <a:pPr marL="4551045" indent="-330200">
              <a:lnSpc>
                <a:spcPct val="100000"/>
              </a:lnSpc>
              <a:spcBef>
                <a:spcPts val="5"/>
              </a:spcBef>
              <a:buChar char="-"/>
              <a:tabLst>
                <a:tab pos="4551045" algn="l"/>
                <a:tab pos="4551680" algn="l"/>
              </a:tabLst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Computation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requires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exp()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7933" y="154430"/>
            <a:ext cx="2067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[Clevert et al.,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67253" y="1655930"/>
            <a:ext cx="2054346" cy="1597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34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FDFFAA63-EE7B-45E5-A8A0-A25DA51B4834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3179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Maxout</a:t>
            </a:r>
            <a:r>
              <a:rPr sz="3000" spc="-95" dirty="0"/>
              <a:t> </a:t>
            </a:r>
            <a:r>
              <a:rPr sz="3000" dirty="0"/>
              <a:t>“Neuron”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65298" y="605533"/>
            <a:ext cx="852932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316865" indent="-354965">
              <a:lnSpc>
                <a:spcPct val="100000"/>
              </a:lnSpc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Does not have the basic form of dot product </a:t>
            </a:r>
            <a:r>
              <a:rPr sz="3000" dirty="0">
                <a:latin typeface="Arial"/>
                <a:cs typeface="Arial"/>
              </a:rPr>
              <a:t>-&gt;  </a:t>
            </a:r>
            <a:r>
              <a:rPr sz="3000" spc="-5" dirty="0">
                <a:latin typeface="Arial"/>
                <a:cs typeface="Arial"/>
              </a:rPr>
              <a:t>nonlinearity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Generalizes ReLU and Leaky</a:t>
            </a:r>
            <a:r>
              <a:rPr sz="30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ReLU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Linear Regime! Does not </a:t>
            </a:r>
            <a:r>
              <a:rPr sz="3000" dirty="0">
                <a:solidFill>
                  <a:srgbClr val="38751C"/>
                </a:solidFill>
                <a:latin typeface="Arial"/>
                <a:cs typeface="Arial"/>
              </a:rPr>
              <a:t>saturate!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Does not</a:t>
            </a:r>
            <a:r>
              <a:rPr sz="30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die!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1896" y="2750344"/>
            <a:ext cx="5003389" cy="661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9474" y="3599229"/>
            <a:ext cx="7282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Problem: doubles the number of parameters/neuron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:(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35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FDCFFB09-CADD-42B2-84D8-B08EA7DBFAB1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302590" y="154430"/>
            <a:ext cx="2486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[Goodfellow et al.,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2013]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32988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TLDR: In</a:t>
            </a:r>
            <a:r>
              <a:rPr sz="3000" spc="-100" dirty="0"/>
              <a:t> </a:t>
            </a:r>
            <a:r>
              <a:rPr sz="3000" spc="-5" dirty="0"/>
              <a:t>practice: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36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40A62328-4BE2-4FB2-BCAB-C0991275CE02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00672" y="1456532"/>
            <a:ext cx="81051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Use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ReLU</a:t>
            </a:r>
            <a:r>
              <a:rPr sz="3000" spc="-5" dirty="0">
                <a:latin typeface="Arial"/>
                <a:cs typeface="Arial"/>
              </a:rPr>
              <a:t>. Be </a:t>
            </a:r>
            <a:r>
              <a:rPr sz="3000" dirty="0">
                <a:latin typeface="Arial"/>
                <a:cs typeface="Arial"/>
              </a:rPr>
              <a:t>careful </a:t>
            </a:r>
            <a:r>
              <a:rPr sz="3000" spc="-5" dirty="0">
                <a:latin typeface="Arial"/>
                <a:cs typeface="Arial"/>
              </a:rPr>
              <a:t>with </a:t>
            </a:r>
            <a:r>
              <a:rPr sz="3000" dirty="0">
                <a:latin typeface="Arial"/>
                <a:cs typeface="Arial"/>
              </a:rPr>
              <a:t>your </a:t>
            </a:r>
            <a:r>
              <a:rPr sz="3000" spc="-5" dirty="0">
                <a:latin typeface="Arial"/>
                <a:cs typeface="Arial"/>
              </a:rPr>
              <a:t>learning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rates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Try out </a:t>
            </a:r>
            <a:r>
              <a:rPr sz="3000" spc="-5" dirty="0">
                <a:solidFill>
                  <a:srgbClr val="BF9000"/>
                </a:solidFill>
                <a:latin typeface="Arial"/>
                <a:cs typeface="Arial"/>
              </a:rPr>
              <a:t>Leaky ReLU </a:t>
            </a:r>
            <a:r>
              <a:rPr sz="3000" dirty="0">
                <a:solidFill>
                  <a:srgbClr val="BF9000"/>
                </a:solidFill>
                <a:latin typeface="Arial"/>
                <a:cs typeface="Arial"/>
              </a:rPr>
              <a:t>/ Maxout /</a:t>
            </a:r>
            <a:r>
              <a:rPr sz="3000" spc="-35" dirty="0">
                <a:solidFill>
                  <a:srgbClr val="BF9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BF9000"/>
                </a:solidFill>
                <a:latin typeface="Arial"/>
                <a:cs typeface="Arial"/>
              </a:rPr>
              <a:t>ELU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Try out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tanh </a:t>
            </a:r>
            <a:r>
              <a:rPr sz="3000" spc="-5" dirty="0">
                <a:latin typeface="Arial"/>
                <a:cs typeface="Arial"/>
              </a:rPr>
              <a:t>but don’t expect </a:t>
            </a:r>
            <a:r>
              <a:rPr sz="3000" dirty="0">
                <a:latin typeface="Arial"/>
                <a:cs typeface="Arial"/>
              </a:rPr>
              <a:t>much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Don’t use</a:t>
            </a:r>
            <a:r>
              <a:rPr sz="3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sigmoid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698" y="1735987"/>
            <a:ext cx="5370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5" dirty="0">
                <a:latin typeface="Arial"/>
                <a:cs typeface="Arial"/>
              </a:rPr>
              <a:t>Data</a:t>
            </a:r>
            <a:r>
              <a:rPr sz="4800" b="0" spc="-100" dirty="0">
                <a:latin typeface="Arial"/>
                <a:cs typeface="Arial"/>
              </a:rPr>
              <a:t> </a:t>
            </a:r>
            <a:r>
              <a:rPr sz="4800" b="0" spc="-5" dirty="0">
                <a:latin typeface="Arial"/>
                <a:cs typeface="Arial"/>
              </a:rPr>
              <a:t>Preprocessing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37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7933EFCE-88D9-460C-98C2-331CE3FDB5D5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74" y="201259"/>
            <a:ext cx="47345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Step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1: </a:t>
            </a:r>
            <a:r>
              <a:rPr sz="3000" b="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Preprocess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sz="3000" b="0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0698" y="832273"/>
            <a:ext cx="7445236" cy="2573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7892" y="3462018"/>
            <a:ext cx="2739045" cy="30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6112" y="3481592"/>
            <a:ext cx="2495310" cy="267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9824" y="3985801"/>
            <a:ext cx="32613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(Assume X </a:t>
            </a:r>
            <a:r>
              <a:rPr sz="1800" spc="-5" dirty="0">
                <a:latin typeface="Arial"/>
                <a:cs typeface="Arial"/>
              </a:rPr>
              <a:t>[NxD] is data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matrix,  </a:t>
            </a:r>
            <a:r>
              <a:rPr sz="1800" spc="-5" dirty="0">
                <a:latin typeface="Arial"/>
                <a:cs typeface="Arial"/>
              </a:rPr>
              <a:t>each example 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38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1B3B2101-71CD-4E12-8330-282EA3FABD9F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999" y="174507"/>
            <a:ext cx="75571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"/>
                <a:cs typeface="Arial"/>
              </a:rPr>
              <a:t>Remember: Consider what happens when the input to</a:t>
            </a:r>
            <a:r>
              <a:rPr b="0" spc="-7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999" y="536457"/>
            <a:ext cx="366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neuron is always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positive...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6457" y="1557767"/>
            <a:ext cx="3057333" cy="1320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4623" y="3420998"/>
            <a:ext cx="595566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What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say </a:t>
            </a:r>
            <a:r>
              <a:rPr sz="2400" spc="-5" dirty="0">
                <a:latin typeface="Arial"/>
                <a:cs typeface="Arial"/>
              </a:rPr>
              <a:t>about the gradients on </a:t>
            </a:r>
            <a:r>
              <a:rPr sz="2400" b="1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?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Always all positive or all negative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:(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93985" y="572398"/>
            <a:ext cx="0" cy="2768600"/>
          </a:xfrm>
          <a:custGeom>
            <a:avLst/>
            <a:gdLst/>
            <a:ahLst/>
            <a:cxnLst/>
            <a:rect l="l" t="t" r="r" b="b"/>
            <a:pathLst>
              <a:path h="2768600">
                <a:moveTo>
                  <a:pt x="0" y="0"/>
                </a:moveTo>
                <a:lnTo>
                  <a:pt x="0" y="27680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21713" y="1956508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>
                <a:moveTo>
                  <a:pt x="274439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05085" y="585416"/>
            <a:ext cx="1360805" cy="1360170"/>
          </a:xfrm>
          <a:custGeom>
            <a:avLst/>
            <a:gdLst/>
            <a:ahLst/>
            <a:cxnLst/>
            <a:rect l="l" t="t" r="r" b="b"/>
            <a:pathLst>
              <a:path w="1360804" h="1360170">
                <a:moveTo>
                  <a:pt x="0" y="0"/>
                </a:moveTo>
                <a:lnTo>
                  <a:pt x="1360797" y="0"/>
                </a:lnTo>
                <a:lnTo>
                  <a:pt x="1360797" y="1359897"/>
                </a:lnTo>
                <a:lnTo>
                  <a:pt x="0" y="1359897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93985" y="1951013"/>
            <a:ext cx="1127760" cy="1035050"/>
          </a:xfrm>
          <a:custGeom>
            <a:avLst/>
            <a:gdLst/>
            <a:ahLst/>
            <a:cxnLst/>
            <a:rect l="l" t="t" r="r" b="b"/>
            <a:pathLst>
              <a:path w="1127759" h="1035050">
                <a:moveTo>
                  <a:pt x="0" y="0"/>
                </a:moveTo>
                <a:lnTo>
                  <a:pt x="1127472" y="103453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90658" y="2952818"/>
            <a:ext cx="104024" cy="100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26284" y="3160928"/>
            <a:ext cx="12446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hypothetical  optimal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w  vector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78684" y="1927367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zig zag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path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3510" y="739592"/>
            <a:ext cx="136271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0345" marR="3733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allowed  gradient  update  directions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70963" y="1966033"/>
            <a:ext cx="1313815" cy="1365885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49225" marR="395605">
              <a:lnSpc>
                <a:spcPts val="1650"/>
              </a:lnSpc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allowed  gradient  update  directions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46910" y="1817586"/>
            <a:ext cx="25400" cy="340360"/>
          </a:xfrm>
          <a:custGeom>
            <a:avLst/>
            <a:gdLst/>
            <a:ahLst/>
            <a:cxnLst/>
            <a:rect l="l" t="t" r="r" b="b"/>
            <a:pathLst>
              <a:path w="25400" h="340360">
                <a:moveTo>
                  <a:pt x="24949" y="0"/>
                </a:moveTo>
                <a:lnTo>
                  <a:pt x="0" y="33990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06010" y="2145665"/>
            <a:ext cx="81824" cy="107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38335" y="2239733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57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49984" y="2198893"/>
            <a:ext cx="108149" cy="81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7009" y="2232578"/>
            <a:ext cx="29845" cy="269875"/>
          </a:xfrm>
          <a:custGeom>
            <a:avLst/>
            <a:gdLst/>
            <a:ahLst/>
            <a:cxnLst/>
            <a:rect l="l" t="t" r="r" b="b"/>
            <a:pathLst>
              <a:path w="29845" h="269875">
                <a:moveTo>
                  <a:pt x="29774" y="0"/>
                </a:moveTo>
                <a:lnTo>
                  <a:pt x="0" y="269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76209" y="2489392"/>
            <a:ext cx="81624" cy="10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90008" y="2837394"/>
            <a:ext cx="169574" cy="234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25184" y="2553244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74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6833" y="2512419"/>
            <a:ext cx="108149" cy="816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98008" y="2537369"/>
            <a:ext cx="29845" cy="269875"/>
          </a:xfrm>
          <a:custGeom>
            <a:avLst/>
            <a:gdLst/>
            <a:ahLst/>
            <a:cxnLst/>
            <a:rect l="l" t="t" r="r" b="b"/>
            <a:pathLst>
              <a:path w="29845" h="269875">
                <a:moveTo>
                  <a:pt x="29774" y="0"/>
                </a:moveTo>
                <a:lnTo>
                  <a:pt x="0" y="2697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57208" y="2794194"/>
            <a:ext cx="81624" cy="108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06183" y="2858044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74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17832" y="2817219"/>
            <a:ext cx="108149" cy="816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4623" y="4173769"/>
            <a:ext cx="588391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solidFill>
                  <a:srgbClr val="FF00FF"/>
                </a:solidFill>
                <a:latin typeface="Arial"/>
                <a:cs typeface="Arial"/>
              </a:rPr>
              <a:t>(this </a:t>
            </a:r>
            <a:r>
              <a:rPr sz="2400" spc="-5" dirty="0">
                <a:solidFill>
                  <a:srgbClr val="FF00FF"/>
                </a:solidFill>
                <a:latin typeface="Arial"/>
                <a:cs typeface="Arial"/>
              </a:rPr>
              <a:t>is also why </a:t>
            </a:r>
            <a:r>
              <a:rPr sz="2400" dirty="0">
                <a:solidFill>
                  <a:srgbClr val="FF00FF"/>
                </a:solidFill>
                <a:latin typeface="Arial"/>
                <a:cs typeface="Arial"/>
              </a:rPr>
              <a:t>you </a:t>
            </a:r>
            <a:r>
              <a:rPr sz="2400" spc="-5" dirty="0">
                <a:solidFill>
                  <a:srgbClr val="FF00FF"/>
                </a:solidFill>
                <a:latin typeface="Arial"/>
                <a:cs typeface="Arial"/>
              </a:rPr>
              <a:t>want </a:t>
            </a:r>
            <a:r>
              <a:rPr sz="2400" dirty="0">
                <a:solidFill>
                  <a:srgbClr val="FF00FF"/>
                </a:solidFill>
                <a:latin typeface="Arial"/>
                <a:cs typeface="Arial"/>
              </a:rPr>
              <a:t>zero-mean</a:t>
            </a:r>
            <a:r>
              <a:rPr sz="2400" spc="-9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FF"/>
                </a:solidFill>
                <a:latin typeface="Arial"/>
                <a:cs typeface="Arial"/>
              </a:rPr>
              <a:t>data!)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39</a:t>
            </a:fld>
            <a:endParaRPr sz="200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B367D72C-E902-4256-A2E5-5BF56B31E0F9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9" y="112133"/>
            <a:ext cx="2816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"/>
                <a:cs typeface="Arial"/>
              </a:rPr>
              <a:t>Where we are</a:t>
            </a:r>
            <a:r>
              <a:rPr b="0" spc="-9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now...</a:t>
            </a:r>
          </a:p>
        </p:txBody>
      </p:sp>
      <p:sp>
        <p:nvSpPr>
          <p:cNvPr id="3" name="object 3"/>
          <p:cNvSpPr/>
          <p:nvPr/>
        </p:nvSpPr>
        <p:spPr>
          <a:xfrm>
            <a:off x="5104189" y="1123472"/>
            <a:ext cx="1649164" cy="494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37314" y="1719146"/>
            <a:ext cx="3527381" cy="44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64444" y="2241645"/>
            <a:ext cx="448309" cy="145732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Times New Roman"/>
              <a:cs typeface="Times New Roman"/>
            </a:endParaRPr>
          </a:p>
          <a:p>
            <a:pPr marL="14732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2641" y="2577819"/>
            <a:ext cx="448309" cy="85661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85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2668" y="3434317"/>
            <a:ext cx="904875" cy="272415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2668" y="2249637"/>
            <a:ext cx="913130" cy="328295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8" y="32820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13800" y="2812428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4863" y="2767269"/>
            <a:ext cx="448309" cy="47815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359"/>
              </a:spcBef>
            </a:pP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41365" y="2577819"/>
            <a:ext cx="1000760" cy="200660"/>
          </a:xfrm>
          <a:custGeom>
            <a:avLst/>
            <a:gdLst/>
            <a:ahLst/>
            <a:cxnLst/>
            <a:rect l="l" t="t" r="r" b="b"/>
            <a:pathLst>
              <a:path w="1000760" h="200660">
                <a:moveTo>
                  <a:pt x="0" y="0"/>
                </a:moveTo>
                <a:lnTo>
                  <a:pt x="1000497" y="2003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57390" y="3233868"/>
            <a:ext cx="969010" cy="200660"/>
          </a:xfrm>
          <a:custGeom>
            <a:avLst/>
            <a:gdLst/>
            <a:ahLst/>
            <a:cxnLst/>
            <a:rect l="l" t="t" r="r" b="b"/>
            <a:pathLst>
              <a:path w="969010" h="200660">
                <a:moveTo>
                  <a:pt x="0" y="200399"/>
                </a:moveTo>
                <a:lnTo>
                  <a:pt x="968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88245" y="2818619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2773" y="3481853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5216" y="3481853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18662" y="341270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0923" y="609444"/>
            <a:ext cx="3173730" cy="150431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800" b="1" spc="-5" dirty="0">
                <a:latin typeface="Arial"/>
                <a:cs typeface="Arial"/>
              </a:rPr>
              <a:t>Neural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Networks</a:t>
            </a:r>
            <a:endParaRPr sz="2800">
              <a:latin typeface="Arial"/>
              <a:cs typeface="Arial"/>
            </a:endParaRPr>
          </a:p>
          <a:p>
            <a:pPr marL="48260">
              <a:lnSpc>
                <a:spcPct val="100000"/>
              </a:lnSpc>
              <a:spcBef>
                <a:spcPts val="395"/>
              </a:spcBef>
            </a:pPr>
            <a:r>
              <a:rPr sz="2400" spc="-5" dirty="0">
                <a:latin typeface="Arial"/>
                <a:cs typeface="Arial"/>
              </a:rPr>
              <a:t>Linear </a:t>
            </a:r>
            <a:r>
              <a:rPr sz="2400" dirty="0">
                <a:latin typeface="Arial"/>
                <a:cs typeface="Arial"/>
              </a:rPr>
              <a:t>score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function:</a:t>
            </a:r>
            <a:endParaRPr sz="2400">
              <a:latin typeface="Arial"/>
              <a:cs typeface="Arial"/>
            </a:endParaRPr>
          </a:p>
          <a:p>
            <a:pPr marL="45720">
              <a:lnSpc>
                <a:spcPct val="100000"/>
              </a:lnSpc>
              <a:spcBef>
                <a:spcPts val="1665"/>
              </a:spcBef>
            </a:pPr>
            <a:r>
              <a:rPr sz="2400" spc="-5" dirty="0">
                <a:latin typeface="Arial"/>
                <a:cs typeface="Arial"/>
              </a:rPr>
              <a:t>2-layer Neural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85884" y="3920667"/>
            <a:ext cx="6012462" cy="635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1122" y="3915917"/>
            <a:ext cx="6022340" cy="645795"/>
          </a:xfrm>
          <a:custGeom>
            <a:avLst/>
            <a:gdLst/>
            <a:ahLst/>
            <a:cxnLst/>
            <a:rect l="l" t="t" r="r" b="b"/>
            <a:pathLst>
              <a:path w="6022340" h="645795">
                <a:moveTo>
                  <a:pt x="0" y="0"/>
                </a:moveTo>
                <a:lnTo>
                  <a:pt x="6021987" y="0"/>
                </a:lnTo>
                <a:lnTo>
                  <a:pt x="6021987" y="645523"/>
                </a:lnTo>
                <a:lnTo>
                  <a:pt x="0" y="6455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077345B1-4555-4E0C-BF35-AD533FF4C2B2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4" name="object 24"/>
          <p:cNvSpPr txBox="1"/>
          <p:nvPr/>
        </p:nvSpPr>
        <p:spPr>
          <a:xfrm>
            <a:off x="6812343" y="471344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9B958C-8ABE-4CA8-B655-59F0EF03A4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4</a:t>
            </a:fld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74" y="201259"/>
            <a:ext cx="47345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Step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1: </a:t>
            </a:r>
            <a:r>
              <a:rPr sz="3000" b="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Preprocess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sz="3000" b="0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0698" y="832273"/>
            <a:ext cx="7445236" cy="2573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7892" y="3462018"/>
            <a:ext cx="2739045" cy="30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6112" y="3481592"/>
            <a:ext cx="2495310" cy="267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9824" y="3985801"/>
            <a:ext cx="3261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(Assume X </a:t>
            </a:r>
            <a:r>
              <a:rPr sz="1800" spc="-5" dirty="0">
                <a:latin typeface="Arial"/>
                <a:cs typeface="Arial"/>
              </a:rPr>
              <a:t>[NxD] is data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matrix,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224" y="4283680"/>
            <a:ext cx="4514850" cy="706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each example 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row)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40</a:t>
            </a:fld>
            <a:endParaRPr sz="200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F0AD6E9-4E33-4906-BE53-EA26A7CD902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275DAFBD-BAA4-4BF9-A666-D360EE46ED38}" type="datetime1">
              <a:rPr lang="en-US" spc="-5" smtClean="0"/>
              <a:t>3/24/2021</a:t>
            </a:fld>
            <a:endParaRPr lang="en-US"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74" y="201259"/>
            <a:ext cx="47345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Step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1: </a:t>
            </a:r>
            <a:r>
              <a:rPr sz="3000" b="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Preprocess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sz="3000" b="0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6074" y="883406"/>
            <a:ext cx="8375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 practice, </a:t>
            </a:r>
            <a:r>
              <a:rPr sz="2400" dirty="0">
                <a:latin typeface="Arial"/>
                <a:cs typeface="Arial"/>
              </a:rPr>
              <a:t>you may </a:t>
            </a:r>
            <a:r>
              <a:rPr sz="2400" spc="-5" dirty="0">
                <a:latin typeface="Arial"/>
                <a:cs typeface="Arial"/>
              </a:rPr>
              <a:t>also </a:t>
            </a:r>
            <a:r>
              <a:rPr sz="2400" dirty="0">
                <a:latin typeface="Arial"/>
                <a:cs typeface="Arial"/>
              </a:rPr>
              <a:t>see </a:t>
            </a:r>
            <a:r>
              <a:rPr sz="2400" b="1" spc="-5" dirty="0">
                <a:latin typeface="Arial"/>
                <a:cs typeface="Arial"/>
              </a:rPr>
              <a:t>PCA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b="1" spc="-5" dirty="0">
                <a:latin typeface="Arial"/>
                <a:cs typeface="Arial"/>
              </a:rPr>
              <a:t>Whitening </a:t>
            </a:r>
            <a:r>
              <a:rPr sz="2400" spc="-5" dirty="0">
                <a:latin typeface="Arial"/>
                <a:cs typeface="Arial"/>
              </a:rPr>
              <a:t>of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4298" y="1518796"/>
            <a:ext cx="7485468" cy="2574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4890" y="4126050"/>
            <a:ext cx="14878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(data </a:t>
            </a:r>
            <a:r>
              <a:rPr sz="1400" spc="-5" dirty="0">
                <a:latin typeface="Arial"/>
                <a:cs typeface="Arial"/>
              </a:rPr>
              <a:t>has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diagonal  </a:t>
            </a:r>
            <a:r>
              <a:rPr sz="1400" dirty="0">
                <a:latin typeface="Arial"/>
                <a:cs typeface="Arial"/>
              </a:rPr>
              <a:t>covariance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04893"/>
            <a:ext cx="15798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6 -</a:t>
            </a:r>
            <a:r>
              <a:rPr sz="3000" spc="-284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7D2B38-6A3F-4D47-888E-CD38EBBE557C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063285" y="4126050"/>
            <a:ext cx="19507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(covariance matrix </a:t>
            </a:r>
            <a:r>
              <a:rPr sz="1400" spc="-5" dirty="0">
                <a:latin typeface="Arial"/>
                <a:cs typeface="Arial"/>
              </a:rPr>
              <a:t>is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identity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BBE098-202A-43F1-861B-689883F048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41</a:t>
            </a:fld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8334"/>
            <a:ext cx="7308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TLDR: In practice </a:t>
            </a:r>
            <a:r>
              <a:rPr sz="3000" dirty="0"/>
              <a:t>for </a:t>
            </a:r>
            <a:r>
              <a:rPr sz="3000" spc="-5" dirty="0"/>
              <a:t>Images: </a:t>
            </a:r>
            <a:r>
              <a:rPr sz="3000" b="0" dirty="0">
                <a:latin typeface="Arial"/>
                <a:cs typeface="Arial"/>
              </a:rPr>
              <a:t>center</a:t>
            </a:r>
            <a:r>
              <a:rPr sz="3000" b="0" spc="1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only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42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A518639A-2854-485F-AF5B-DFDBAEE163C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46248" y="870245"/>
            <a:ext cx="7403465" cy="225742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consider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CIFAR-10 example with [32,32,3]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 marL="370205" marR="822960" indent="-355600">
              <a:lnSpc>
                <a:spcPct val="100699"/>
              </a:lnSpc>
              <a:spcBef>
                <a:spcPts val="940"/>
              </a:spcBef>
              <a:buChar char="-"/>
              <a:tabLst>
                <a:tab pos="369570" algn="l"/>
                <a:tab pos="370205" algn="l"/>
              </a:tabLst>
            </a:pPr>
            <a:r>
              <a:rPr sz="3000" spc="-10" dirty="0">
                <a:latin typeface="Arial"/>
                <a:cs typeface="Arial"/>
              </a:rPr>
              <a:t>Subtract </a:t>
            </a:r>
            <a:r>
              <a:rPr sz="3000" spc="-5" dirty="0">
                <a:latin typeface="Arial"/>
                <a:cs typeface="Arial"/>
              </a:rPr>
              <a:t>the </a:t>
            </a:r>
            <a:r>
              <a:rPr sz="3000" dirty="0">
                <a:latin typeface="Arial"/>
                <a:cs typeface="Arial"/>
              </a:rPr>
              <a:t>mean </a:t>
            </a:r>
            <a:r>
              <a:rPr sz="3000" spc="-5" dirty="0">
                <a:latin typeface="Arial"/>
                <a:cs typeface="Arial"/>
              </a:rPr>
              <a:t>image </a:t>
            </a:r>
            <a:r>
              <a:rPr sz="2400" dirty="0">
                <a:solidFill>
                  <a:srgbClr val="999999"/>
                </a:solidFill>
                <a:latin typeface="Arial"/>
                <a:cs typeface="Arial"/>
              </a:rPr>
              <a:t>(e.g.</a:t>
            </a:r>
            <a:r>
              <a:rPr sz="2400" spc="-18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999999"/>
                </a:solidFill>
                <a:latin typeface="Arial"/>
                <a:cs typeface="Arial"/>
              </a:rPr>
              <a:t>AlexNet)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(mean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[32,32,3]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array)</a:t>
            </a:r>
            <a:endParaRPr sz="2400">
              <a:latin typeface="Arial"/>
              <a:cs typeface="Arial"/>
            </a:endParaRPr>
          </a:p>
          <a:p>
            <a:pPr marL="370205" marR="377825" indent="-355600">
              <a:lnSpc>
                <a:spcPts val="3020"/>
              </a:lnSpc>
              <a:spcBef>
                <a:spcPts val="530"/>
              </a:spcBef>
              <a:buChar char="-"/>
              <a:tabLst>
                <a:tab pos="369570" algn="l"/>
                <a:tab pos="370205" algn="l"/>
              </a:tabLst>
            </a:pPr>
            <a:r>
              <a:rPr sz="3000" spc="-10" dirty="0">
                <a:latin typeface="Arial"/>
                <a:cs typeface="Arial"/>
              </a:rPr>
              <a:t>Subtract </a:t>
            </a:r>
            <a:r>
              <a:rPr sz="3000" spc="-5" dirty="0">
                <a:latin typeface="Arial"/>
                <a:cs typeface="Arial"/>
              </a:rPr>
              <a:t>per-channel </a:t>
            </a:r>
            <a:r>
              <a:rPr sz="3000" dirty="0">
                <a:latin typeface="Arial"/>
                <a:cs typeface="Arial"/>
              </a:rPr>
              <a:t>mean </a:t>
            </a:r>
            <a:r>
              <a:rPr sz="2400" dirty="0">
                <a:solidFill>
                  <a:srgbClr val="999999"/>
                </a:solidFill>
                <a:latin typeface="Arial"/>
                <a:cs typeface="Arial"/>
              </a:rPr>
              <a:t>(e.g. </a:t>
            </a:r>
            <a:r>
              <a:rPr sz="2400" spc="-5" dirty="0">
                <a:solidFill>
                  <a:srgbClr val="999999"/>
                </a:solidFill>
                <a:latin typeface="Arial"/>
                <a:cs typeface="Arial"/>
              </a:rPr>
              <a:t>VGGNet)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(mean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along each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channel = 3</a:t>
            </a:r>
            <a:r>
              <a:rPr sz="24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numbers)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5616" y="3523728"/>
            <a:ext cx="29171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common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normalize 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variance,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to do PCA or  whitening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698" y="1735987"/>
            <a:ext cx="5263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0" dirty="0">
                <a:latin typeface="Arial"/>
                <a:cs typeface="Arial"/>
              </a:rPr>
              <a:t>Weight</a:t>
            </a:r>
            <a:r>
              <a:rPr sz="4800" b="0" spc="-100" dirty="0">
                <a:latin typeface="Arial"/>
                <a:cs typeface="Arial"/>
              </a:rPr>
              <a:t> </a:t>
            </a:r>
            <a:r>
              <a:rPr sz="4800" b="0" spc="-5" dirty="0">
                <a:latin typeface="Arial"/>
                <a:cs typeface="Arial"/>
              </a:rPr>
              <a:t>Initialization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43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4292D326-3D9D-4B79-9C40-63BE6C4018FE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871" y="343157"/>
            <a:ext cx="6859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b="0" dirty="0">
                <a:latin typeface="Arial"/>
                <a:cs typeface="Arial"/>
              </a:rPr>
              <a:t>-	</a:t>
            </a:r>
            <a:r>
              <a:rPr b="0" spc="-5" dirty="0">
                <a:latin typeface="Arial"/>
                <a:cs typeface="Arial"/>
              </a:rPr>
              <a:t>Q: what happens when W=constant init is</a:t>
            </a:r>
            <a:r>
              <a:rPr b="0" spc="-8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used?</a:t>
            </a:r>
          </a:p>
        </p:txBody>
      </p:sp>
      <p:sp>
        <p:nvSpPr>
          <p:cNvPr id="3" name="object 3"/>
          <p:cNvSpPr/>
          <p:nvPr/>
        </p:nvSpPr>
        <p:spPr>
          <a:xfrm>
            <a:off x="2266525" y="1166347"/>
            <a:ext cx="4236761" cy="2901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44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7415F232-9F74-435D-BDAC-76FB9D79DDD2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773" y="361382"/>
            <a:ext cx="746061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ts val="2865"/>
              </a:lnSpc>
              <a:spcBef>
                <a:spcPts val="100"/>
              </a:spcBef>
              <a:tabLst>
                <a:tab pos="469265" algn="l"/>
              </a:tabLst>
            </a:pPr>
            <a:r>
              <a:rPr b="0" dirty="0">
                <a:latin typeface="Arial"/>
                <a:cs typeface="Arial"/>
              </a:rPr>
              <a:t>-	</a:t>
            </a:r>
            <a:r>
              <a:rPr b="0" spc="-5" dirty="0">
                <a:latin typeface="Arial"/>
                <a:cs typeface="Arial"/>
              </a:rPr>
              <a:t>First idea: </a:t>
            </a:r>
            <a:r>
              <a:rPr spc="-5" dirty="0"/>
              <a:t>Small random</a:t>
            </a:r>
            <a:r>
              <a:rPr dirty="0"/>
              <a:t> </a:t>
            </a:r>
            <a:r>
              <a:rPr spc="-5" dirty="0"/>
              <a:t>numbers</a:t>
            </a:r>
          </a:p>
          <a:p>
            <a:pPr marL="12700">
              <a:lnSpc>
                <a:spcPts val="2865"/>
              </a:lnSpc>
            </a:pPr>
            <a:r>
              <a:rPr b="0" dirty="0">
                <a:latin typeface="Arial"/>
                <a:cs typeface="Arial"/>
              </a:rPr>
              <a:t>(gaussian </a:t>
            </a:r>
            <a:r>
              <a:rPr b="0" spc="-5" dirty="0">
                <a:latin typeface="Arial"/>
                <a:cs typeface="Arial"/>
              </a:rPr>
              <a:t>with </a:t>
            </a:r>
            <a:r>
              <a:rPr b="0" dirty="0">
                <a:latin typeface="Arial"/>
                <a:cs typeface="Arial"/>
              </a:rPr>
              <a:t>zero mean </a:t>
            </a:r>
            <a:r>
              <a:rPr b="0" spc="-5" dirty="0">
                <a:latin typeface="Arial"/>
                <a:cs typeface="Arial"/>
              </a:rPr>
              <a:t>and 1e-2 </a:t>
            </a:r>
            <a:r>
              <a:rPr b="0" dirty="0">
                <a:latin typeface="Arial"/>
                <a:cs typeface="Arial"/>
              </a:rPr>
              <a:t>standard</a:t>
            </a:r>
            <a:r>
              <a:rPr b="0" spc="-10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deviation)</a:t>
            </a:r>
          </a:p>
        </p:txBody>
      </p:sp>
      <p:sp>
        <p:nvSpPr>
          <p:cNvPr id="3" name="object 3"/>
          <p:cNvSpPr/>
          <p:nvPr/>
        </p:nvSpPr>
        <p:spPr>
          <a:xfrm>
            <a:off x="1679169" y="1635019"/>
            <a:ext cx="5491214" cy="451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45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C236F9EB-0AC7-4495-B5AC-ABCA5AC73BC4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773" y="361382"/>
            <a:ext cx="746061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ts val="2865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dirty="0">
                <a:latin typeface="Arial"/>
                <a:cs typeface="Arial"/>
              </a:rPr>
              <a:t>-	</a:t>
            </a:r>
            <a:r>
              <a:rPr sz="2400" spc="-5" dirty="0">
                <a:latin typeface="Arial"/>
                <a:cs typeface="Arial"/>
              </a:rPr>
              <a:t>First idea: </a:t>
            </a:r>
            <a:r>
              <a:rPr sz="2400" b="1" spc="-5" dirty="0">
                <a:latin typeface="Arial"/>
                <a:cs typeface="Arial"/>
              </a:rPr>
              <a:t>Small random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latin typeface="Arial"/>
                <a:cs typeface="Arial"/>
              </a:rPr>
              <a:t>(gaussian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zero mean </a:t>
            </a:r>
            <a:r>
              <a:rPr sz="2400" spc="-5" dirty="0">
                <a:latin typeface="Arial"/>
                <a:cs typeface="Arial"/>
              </a:rPr>
              <a:t>and 1e-2 </a:t>
            </a:r>
            <a:r>
              <a:rPr sz="2400" dirty="0">
                <a:latin typeface="Arial"/>
                <a:cs typeface="Arial"/>
              </a:rPr>
              <a:t>standard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deviation)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9169" y="1635019"/>
            <a:ext cx="5491214" cy="451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0771" y="2878093"/>
            <a:ext cx="68834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Works ~okay for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networks, but problems with  deeper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networks.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46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AF7A078-229D-45A7-B1B0-4C9652D1EB48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9394" y="72874"/>
            <a:ext cx="6354937" cy="434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64644" y="68112"/>
            <a:ext cx="6364605" cy="4378325"/>
          </a:xfrm>
          <a:custGeom>
            <a:avLst/>
            <a:gdLst/>
            <a:ahLst/>
            <a:cxnLst/>
            <a:rect l="l" t="t" r="r" b="b"/>
            <a:pathLst>
              <a:path w="6364605" h="4378325">
                <a:moveTo>
                  <a:pt x="0" y="0"/>
                </a:moveTo>
                <a:lnTo>
                  <a:pt x="6364462" y="0"/>
                </a:lnTo>
                <a:lnTo>
                  <a:pt x="6364462" y="4378128"/>
                </a:lnTo>
                <a:lnTo>
                  <a:pt x="0" y="437812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024" y="294584"/>
            <a:ext cx="197231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Arial"/>
                <a:cs typeface="Arial"/>
              </a:rPr>
              <a:t>Lets look</a:t>
            </a:r>
            <a:r>
              <a:rPr sz="3000" b="0" spc="-9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at  </a:t>
            </a:r>
            <a:r>
              <a:rPr sz="3000" b="0" dirty="0">
                <a:latin typeface="Arial"/>
                <a:cs typeface="Arial"/>
              </a:rPr>
              <a:t>some  </a:t>
            </a:r>
            <a:r>
              <a:rPr sz="3000" b="0" spc="-5" dirty="0">
                <a:latin typeface="Arial"/>
                <a:cs typeface="Arial"/>
              </a:rPr>
              <a:t>activation  </a:t>
            </a:r>
            <a:r>
              <a:rPr sz="3000" b="0" dirty="0">
                <a:latin typeface="Arial"/>
                <a:cs typeface="Arial"/>
              </a:rPr>
              <a:t>statistics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47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600082F4-3A4D-432B-91C0-F072A668BEF8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126749" y="2777928"/>
            <a:ext cx="2273300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06045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E.g. 10-layer net with  500 neurons on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each  layer, using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tanh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non-linearities, and  initializing as  described in last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slide.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01" y="0"/>
            <a:ext cx="6049636" cy="4540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48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0058E970-A857-4095-A9C2-94D82ED71732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01" y="0"/>
            <a:ext cx="6049636" cy="4540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12766" y="185309"/>
            <a:ext cx="23514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sz="3000" b="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0" spc="-5" dirty="0">
                <a:solidFill>
                  <a:srgbClr val="FF0000"/>
                </a:solidFill>
                <a:latin typeface="Arial"/>
                <a:cs typeface="Arial"/>
              </a:rPr>
              <a:t>activations  become</a:t>
            </a:r>
            <a:r>
              <a:rPr sz="3000" b="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FF0000"/>
                </a:solidFill>
                <a:latin typeface="Arial"/>
                <a:cs typeface="Arial"/>
              </a:rPr>
              <a:t>zero!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49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B724A88C-F421-49F7-B26B-F295AED4357C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310163" y="1464705"/>
            <a:ext cx="2735580" cy="26993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14935" marR="21209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Q: think about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 backward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pass.</a:t>
            </a:r>
            <a:endParaRPr sz="2400">
              <a:latin typeface="Arial"/>
              <a:cs typeface="Arial"/>
            </a:endParaRPr>
          </a:p>
          <a:p>
            <a:pPr marL="114935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What do the  gradients look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12700" marR="24765">
              <a:lnSpc>
                <a:spcPct val="100699"/>
              </a:lnSpc>
              <a:spcBef>
                <a:spcPts val="207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Hint: think about backward  pass for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W*X</a:t>
            </a:r>
            <a:r>
              <a:rPr sz="18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gate.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543" y="3790695"/>
            <a:ext cx="20764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Illustration of LeCun et al. 1998 from CS231n 2017 Lecture</a:t>
            </a:r>
            <a:r>
              <a:rPr sz="600" spc="-5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3CC92646-7983-4F51-ACE8-84CD0B38F88C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3049" y="112133"/>
            <a:ext cx="2816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Where we are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923" y="668399"/>
            <a:ext cx="5297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Convolutional Neural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Networks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174" y="406174"/>
            <a:ext cx="5489488" cy="4111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124" y="61312"/>
            <a:ext cx="5314939" cy="219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02416" y="206557"/>
            <a:ext cx="2583180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0" spc="-5" dirty="0">
                <a:solidFill>
                  <a:srgbClr val="FF0000"/>
                </a:solidFill>
                <a:latin typeface="Arial"/>
                <a:cs typeface="Arial"/>
              </a:rPr>
              <a:t>Almost all neurons  </a:t>
            </a:r>
            <a:r>
              <a:rPr b="0" dirty="0">
                <a:solidFill>
                  <a:srgbClr val="FF0000"/>
                </a:solidFill>
                <a:latin typeface="Arial"/>
                <a:cs typeface="Arial"/>
              </a:rPr>
              <a:t>completely  saturated, </a:t>
            </a:r>
            <a:r>
              <a:rPr b="0" spc="-5" dirty="0">
                <a:solidFill>
                  <a:srgbClr val="FF0000"/>
                </a:solidFill>
                <a:latin typeface="Arial"/>
                <a:cs typeface="Arial"/>
              </a:rPr>
              <a:t>either</a:t>
            </a:r>
            <a:r>
              <a:rPr b="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FF0000"/>
                </a:solidFill>
                <a:latin typeface="Arial"/>
                <a:cs typeface="Arial"/>
              </a:rPr>
              <a:t>-1</a:t>
            </a:r>
          </a:p>
          <a:p>
            <a:pPr marL="12700" marR="314325">
              <a:lnSpc>
                <a:spcPts val="2850"/>
              </a:lnSpc>
            </a:pPr>
            <a:r>
              <a:rPr b="0" spc="-5" dirty="0">
                <a:solidFill>
                  <a:srgbClr val="FF0000"/>
                </a:solidFill>
                <a:latin typeface="Arial"/>
                <a:cs typeface="Arial"/>
              </a:rPr>
              <a:t>and 1.</a:t>
            </a:r>
            <a:r>
              <a:rPr b="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FF0000"/>
                </a:solidFill>
                <a:latin typeface="Arial"/>
                <a:cs typeface="Arial"/>
              </a:rPr>
              <a:t>Gradients  will be all</a:t>
            </a:r>
            <a:r>
              <a:rPr b="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FF0000"/>
                </a:solidFill>
                <a:latin typeface="Arial"/>
                <a:cs typeface="Arial"/>
              </a:rPr>
              <a:t>zero.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73818" y="787379"/>
            <a:ext cx="208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*1.0 instead of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*0.01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73342" y="457291"/>
            <a:ext cx="149225" cy="297815"/>
          </a:xfrm>
          <a:custGeom>
            <a:avLst/>
            <a:gdLst/>
            <a:ahLst/>
            <a:cxnLst/>
            <a:rect l="l" t="t" r="r" b="b"/>
            <a:pathLst>
              <a:path w="149225" h="297815">
                <a:moveTo>
                  <a:pt x="148749" y="297481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4017" y="418629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20">
                <a:moveTo>
                  <a:pt x="5249" y="45697"/>
                </a:moveTo>
                <a:lnTo>
                  <a:pt x="0" y="0"/>
                </a:lnTo>
                <a:lnTo>
                  <a:pt x="33399" y="31624"/>
                </a:lnTo>
                <a:lnTo>
                  <a:pt x="5249" y="4569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4017" y="418629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20">
                <a:moveTo>
                  <a:pt x="33399" y="31624"/>
                </a:moveTo>
                <a:lnTo>
                  <a:pt x="0" y="0"/>
                </a:lnTo>
                <a:lnTo>
                  <a:pt x="5249" y="45697"/>
                </a:lnTo>
                <a:lnTo>
                  <a:pt x="33399" y="31624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50</a:t>
            </a:fld>
            <a:endParaRPr sz="200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DD2BBD6C-53C1-4DF2-BAC5-A710FDF33444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24" y="109299"/>
            <a:ext cx="5957243" cy="4438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47340" y="415729"/>
            <a:ext cx="2070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0" dirty="0">
                <a:solidFill>
                  <a:srgbClr val="0000FF"/>
                </a:solidFill>
                <a:latin typeface="Arial"/>
                <a:cs typeface="Arial"/>
              </a:rPr>
              <a:t>“Xavier</a:t>
            </a:r>
            <a:r>
              <a:rPr sz="1800" b="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FF"/>
                </a:solidFill>
                <a:latin typeface="Arial"/>
                <a:cs typeface="Arial"/>
              </a:rPr>
              <a:t>initialization”  [Glorot et al.,</a:t>
            </a:r>
            <a:r>
              <a:rPr sz="1800" b="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FF"/>
                </a:solidFill>
                <a:latin typeface="Arial"/>
                <a:cs typeface="Arial"/>
              </a:rPr>
              <a:t>2010]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3058" y="1603051"/>
            <a:ext cx="27813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Reasonable initialization.  </a:t>
            </a:r>
            <a:r>
              <a:rPr sz="1800" dirty="0">
                <a:latin typeface="Arial"/>
                <a:cs typeface="Arial"/>
              </a:rPr>
              <a:t>(Mathematical </a:t>
            </a:r>
            <a:r>
              <a:rPr sz="1800" spc="-5" dirty="0">
                <a:latin typeface="Arial"/>
                <a:cs typeface="Arial"/>
              </a:rPr>
              <a:t>derivation  assumes linear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activations)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1894" y="109300"/>
            <a:ext cx="6198487" cy="242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7119" y="104537"/>
            <a:ext cx="6208395" cy="252729"/>
          </a:xfrm>
          <a:custGeom>
            <a:avLst/>
            <a:gdLst/>
            <a:ahLst/>
            <a:cxnLst/>
            <a:rect l="l" t="t" r="r" b="b"/>
            <a:pathLst>
              <a:path w="6208395" h="252729">
                <a:moveTo>
                  <a:pt x="0" y="0"/>
                </a:moveTo>
                <a:lnTo>
                  <a:pt x="6208012" y="0"/>
                </a:lnTo>
                <a:lnTo>
                  <a:pt x="6208012" y="252237"/>
                </a:lnTo>
                <a:lnTo>
                  <a:pt x="0" y="25223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51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55FD2F1A-C986-4016-B86F-E1CC09E730EA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674" y="47574"/>
            <a:ext cx="5993064" cy="4508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95542" y="434232"/>
            <a:ext cx="344424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0" spc="-5" dirty="0">
                <a:solidFill>
                  <a:srgbClr val="0000FF"/>
                </a:solidFill>
                <a:latin typeface="Arial"/>
                <a:cs typeface="Arial"/>
              </a:rPr>
              <a:t>but when using the</a:t>
            </a:r>
            <a:r>
              <a:rPr b="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0FF"/>
                </a:solidFill>
                <a:latin typeface="Arial"/>
                <a:cs typeface="Arial"/>
              </a:rPr>
              <a:t>ReLU  nonlinearity it</a:t>
            </a:r>
            <a:r>
              <a:rPr b="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0FF"/>
                </a:solidFill>
                <a:latin typeface="Arial"/>
                <a:cs typeface="Arial"/>
              </a:rPr>
              <a:t>breaks.</a:t>
            </a:r>
          </a:p>
        </p:txBody>
      </p:sp>
      <p:sp>
        <p:nvSpPr>
          <p:cNvPr id="4" name="object 4"/>
          <p:cNvSpPr/>
          <p:nvPr/>
        </p:nvSpPr>
        <p:spPr>
          <a:xfrm>
            <a:off x="2761894" y="109300"/>
            <a:ext cx="6198487" cy="242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7119" y="104537"/>
            <a:ext cx="6208395" cy="252729"/>
          </a:xfrm>
          <a:custGeom>
            <a:avLst/>
            <a:gdLst/>
            <a:ahLst/>
            <a:cxnLst/>
            <a:rect l="l" t="t" r="r" b="b"/>
            <a:pathLst>
              <a:path w="6208395" h="252729">
                <a:moveTo>
                  <a:pt x="0" y="0"/>
                </a:moveTo>
                <a:lnTo>
                  <a:pt x="6208012" y="0"/>
                </a:lnTo>
                <a:lnTo>
                  <a:pt x="6208012" y="252237"/>
                </a:lnTo>
                <a:lnTo>
                  <a:pt x="0" y="25223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52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5EF5E189-3929-434D-BC0A-102613222B1A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549" y="154824"/>
            <a:ext cx="5790709" cy="4356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4411" y="552606"/>
            <a:ext cx="25488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0" spc="-5" dirty="0">
                <a:solidFill>
                  <a:srgbClr val="0000FF"/>
                </a:solidFill>
                <a:latin typeface="Arial"/>
                <a:cs typeface="Arial"/>
              </a:rPr>
              <a:t>He et al., 2015  </a:t>
            </a:r>
            <a:r>
              <a:rPr b="0" dirty="0">
                <a:solidFill>
                  <a:srgbClr val="0000FF"/>
                </a:solidFill>
                <a:latin typeface="Arial"/>
                <a:cs typeface="Arial"/>
              </a:rPr>
              <a:t>(note </a:t>
            </a:r>
            <a:r>
              <a:rPr b="0" spc="-5" dirty="0">
                <a:solidFill>
                  <a:srgbClr val="0000FF"/>
                </a:solidFill>
                <a:latin typeface="Arial"/>
                <a:cs typeface="Arial"/>
              </a:rPr>
              <a:t>additional</a:t>
            </a:r>
            <a:r>
              <a:rPr b="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0FF"/>
                </a:solidFill>
                <a:latin typeface="Arial"/>
                <a:cs typeface="Arial"/>
              </a:rPr>
              <a:t>2/)</a:t>
            </a:r>
          </a:p>
        </p:txBody>
      </p:sp>
      <p:sp>
        <p:nvSpPr>
          <p:cNvPr id="4" name="object 4"/>
          <p:cNvSpPr/>
          <p:nvPr/>
        </p:nvSpPr>
        <p:spPr>
          <a:xfrm>
            <a:off x="2711144" y="154824"/>
            <a:ext cx="6325612" cy="24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6369" y="150061"/>
            <a:ext cx="6335395" cy="256540"/>
          </a:xfrm>
          <a:custGeom>
            <a:avLst/>
            <a:gdLst/>
            <a:ahLst/>
            <a:cxnLst/>
            <a:rect l="l" t="t" r="r" b="b"/>
            <a:pathLst>
              <a:path w="6335395" h="256540">
                <a:moveTo>
                  <a:pt x="0" y="0"/>
                </a:moveTo>
                <a:lnTo>
                  <a:pt x="6335162" y="0"/>
                </a:lnTo>
                <a:lnTo>
                  <a:pt x="6335162" y="256324"/>
                </a:lnTo>
                <a:lnTo>
                  <a:pt x="0" y="256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53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E5D09C96-8AFD-41C1-84B3-1B84E0C4BF05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549" y="154824"/>
            <a:ext cx="5790709" cy="4356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4411" y="552606"/>
            <a:ext cx="25488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0" spc="-5" dirty="0">
                <a:solidFill>
                  <a:srgbClr val="0000FF"/>
                </a:solidFill>
                <a:latin typeface="Arial"/>
                <a:cs typeface="Arial"/>
              </a:rPr>
              <a:t>He et al., 2015  </a:t>
            </a:r>
            <a:r>
              <a:rPr b="0" dirty="0">
                <a:solidFill>
                  <a:srgbClr val="0000FF"/>
                </a:solidFill>
                <a:latin typeface="Arial"/>
                <a:cs typeface="Arial"/>
              </a:rPr>
              <a:t>(note </a:t>
            </a:r>
            <a:r>
              <a:rPr b="0" spc="-5" dirty="0">
                <a:solidFill>
                  <a:srgbClr val="0000FF"/>
                </a:solidFill>
                <a:latin typeface="Arial"/>
                <a:cs typeface="Arial"/>
              </a:rPr>
              <a:t>additional</a:t>
            </a:r>
            <a:r>
              <a:rPr b="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0FF"/>
                </a:solidFill>
                <a:latin typeface="Arial"/>
                <a:cs typeface="Arial"/>
              </a:rPr>
              <a:t>2/)</a:t>
            </a:r>
          </a:p>
        </p:txBody>
      </p:sp>
      <p:sp>
        <p:nvSpPr>
          <p:cNvPr id="4" name="object 4"/>
          <p:cNvSpPr/>
          <p:nvPr/>
        </p:nvSpPr>
        <p:spPr>
          <a:xfrm>
            <a:off x="6059087" y="2248170"/>
            <a:ext cx="2989033" cy="1759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54312" y="2243405"/>
            <a:ext cx="3065780" cy="1769110"/>
          </a:xfrm>
          <a:custGeom>
            <a:avLst/>
            <a:gdLst/>
            <a:ahLst/>
            <a:cxnLst/>
            <a:rect l="l" t="t" r="r" b="b"/>
            <a:pathLst>
              <a:path w="3065779" h="1769110">
                <a:moveTo>
                  <a:pt x="0" y="0"/>
                </a:moveTo>
                <a:lnTo>
                  <a:pt x="3065643" y="0"/>
                </a:lnTo>
                <a:lnTo>
                  <a:pt x="3065643" y="1768636"/>
                </a:lnTo>
                <a:lnTo>
                  <a:pt x="0" y="176863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1144" y="154824"/>
            <a:ext cx="6325612" cy="24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6369" y="150061"/>
            <a:ext cx="6335395" cy="256540"/>
          </a:xfrm>
          <a:custGeom>
            <a:avLst/>
            <a:gdLst/>
            <a:ahLst/>
            <a:cxnLst/>
            <a:rect l="l" t="t" r="r" b="b"/>
            <a:pathLst>
              <a:path w="6335395" h="256540">
                <a:moveTo>
                  <a:pt x="0" y="0"/>
                </a:moveTo>
                <a:lnTo>
                  <a:pt x="6335162" y="0"/>
                </a:lnTo>
                <a:lnTo>
                  <a:pt x="6335162" y="256324"/>
                </a:lnTo>
                <a:lnTo>
                  <a:pt x="0" y="256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54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A7D2493B-DB18-495E-9699-AB0CCA0513EC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724" y="0"/>
            <a:ext cx="737615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0" spc="-10" dirty="0">
                <a:latin typeface="Arial"/>
                <a:cs typeface="Arial"/>
              </a:rPr>
              <a:t>Proper </a:t>
            </a:r>
            <a:r>
              <a:rPr sz="2600" b="0" spc="-5" dirty="0">
                <a:latin typeface="Arial"/>
                <a:cs typeface="Arial"/>
              </a:rPr>
              <a:t>initialization is an active area of</a:t>
            </a:r>
            <a:r>
              <a:rPr sz="2600" b="0" spc="-65" dirty="0">
                <a:latin typeface="Arial"/>
                <a:cs typeface="Arial"/>
              </a:rPr>
              <a:t> </a:t>
            </a:r>
            <a:r>
              <a:rPr sz="2600" b="0" dirty="0">
                <a:latin typeface="Arial"/>
                <a:cs typeface="Arial"/>
              </a:rPr>
              <a:t>research…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55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BA1F3AF8-C975-4115-BD7B-EE2F6A63FE3C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18724" y="591621"/>
            <a:ext cx="8646160" cy="3983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5" dirty="0">
                <a:latin typeface="Arial"/>
                <a:cs typeface="Arial"/>
              </a:rPr>
              <a:t>Understanding </a:t>
            </a:r>
            <a:r>
              <a:rPr sz="1600" b="1" i="1" dirty="0">
                <a:latin typeface="Arial"/>
                <a:cs typeface="Arial"/>
              </a:rPr>
              <a:t>the </a:t>
            </a:r>
            <a:r>
              <a:rPr sz="1600" b="1" i="1" spc="-5" dirty="0">
                <a:latin typeface="Arial"/>
                <a:cs typeface="Arial"/>
              </a:rPr>
              <a:t>difficulty of </a:t>
            </a:r>
            <a:r>
              <a:rPr sz="1600" b="1" i="1" dirty="0">
                <a:latin typeface="Arial"/>
                <a:cs typeface="Arial"/>
              </a:rPr>
              <a:t>training </a:t>
            </a:r>
            <a:r>
              <a:rPr sz="1600" b="1" i="1" spc="-5" dirty="0">
                <a:latin typeface="Arial"/>
                <a:cs typeface="Arial"/>
              </a:rPr>
              <a:t>deep </a:t>
            </a:r>
            <a:r>
              <a:rPr sz="1600" b="1" i="1" dirty="0">
                <a:latin typeface="Arial"/>
                <a:cs typeface="Arial"/>
              </a:rPr>
              <a:t>feedforward </a:t>
            </a:r>
            <a:r>
              <a:rPr sz="1600" b="1" i="1" spc="-5" dirty="0">
                <a:latin typeface="Arial"/>
                <a:cs typeface="Arial"/>
              </a:rPr>
              <a:t>neural</a:t>
            </a:r>
            <a:r>
              <a:rPr sz="1600" b="1" i="1" spc="-4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networks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by Glorot and Bengio,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2010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203835">
              <a:lnSpc>
                <a:spcPct val="101600"/>
              </a:lnSpc>
            </a:pPr>
            <a:r>
              <a:rPr sz="1600" b="1" i="1" spc="-5" dirty="0">
                <a:latin typeface="Arial"/>
                <a:cs typeface="Arial"/>
              </a:rPr>
              <a:t>Exact solutions </a:t>
            </a:r>
            <a:r>
              <a:rPr sz="1600" b="1" i="1" dirty="0">
                <a:latin typeface="Arial"/>
                <a:cs typeface="Arial"/>
              </a:rPr>
              <a:t>to the </a:t>
            </a:r>
            <a:r>
              <a:rPr sz="1600" b="1" i="1" spc="-5" dirty="0">
                <a:latin typeface="Arial"/>
                <a:cs typeface="Arial"/>
              </a:rPr>
              <a:t>nonlinear dynamics of learning in deep linear neural networks </a:t>
            </a:r>
            <a:r>
              <a:rPr sz="1600" spc="-5" dirty="0">
                <a:latin typeface="Arial"/>
                <a:cs typeface="Arial"/>
              </a:rPr>
              <a:t>by  Saxe et al,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2013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365125">
              <a:lnSpc>
                <a:spcPct val="101600"/>
              </a:lnSpc>
            </a:pPr>
            <a:r>
              <a:rPr sz="1600" b="1" i="1" spc="-5" dirty="0">
                <a:latin typeface="Arial"/>
                <a:cs typeface="Arial"/>
              </a:rPr>
              <a:t>Random walk initialization </a:t>
            </a:r>
            <a:r>
              <a:rPr sz="1600" b="1" i="1" dirty="0">
                <a:latin typeface="Arial"/>
                <a:cs typeface="Arial"/>
              </a:rPr>
              <a:t>for training </a:t>
            </a:r>
            <a:r>
              <a:rPr sz="1600" b="1" i="1" spc="-5" dirty="0">
                <a:latin typeface="Arial"/>
                <a:cs typeface="Arial"/>
              </a:rPr>
              <a:t>very deep </a:t>
            </a:r>
            <a:r>
              <a:rPr sz="1600" b="1" i="1" dirty="0">
                <a:latin typeface="Arial"/>
                <a:cs typeface="Arial"/>
              </a:rPr>
              <a:t>feedforward </a:t>
            </a:r>
            <a:r>
              <a:rPr sz="1600" b="1" i="1" spc="-5" dirty="0">
                <a:latin typeface="Arial"/>
                <a:cs typeface="Arial"/>
              </a:rPr>
              <a:t>networks </a:t>
            </a:r>
            <a:r>
              <a:rPr sz="1600" spc="-5" dirty="0">
                <a:latin typeface="Arial"/>
                <a:cs typeface="Arial"/>
              </a:rPr>
              <a:t>by Sussillo and  Abbott,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1000760">
              <a:lnSpc>
                <a:spcPct val="101600"/>
              </a:lnSpc>
            </a:pPr>
            <a:r>
              <a:rPr sz="1600" b="1" i="1" spc="-5" dirty="0">
                <a:latin typeface="Arial"/>
                <a:cs typeface="Arial"/>
              </a:rPr>
              <a:t>Delving deep into rectifiers: Surpassing human-level performance on ImageNet  classification </a:t>
            </a:r>
            <a:r>
              <a:rPr sz="1600" spc="-5" dirty="0">
                <a:latin typeface="Arial"/>
                <a:cs typeface="Arial"/>
              </a:rPr>
              <a:t>by He et al.,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2015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Data-dependent Initializations of Convolutional Neural Networks </a:t>
            </a:r>
            <a:r>
              <a:rPr sz="1600" spc="-5" dirty="0">
                <a:latin typeface="Arial"/>
                <a:cs typeface="Arial"/>
              </a:rPr>
              <a:t>by Krähenbühl et al.,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2015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All you need is </a:t>
            </a:r>
            <a:r>
              <a:rPr sz="1600" b="1" i="1" dirty="0">
                <a:latin typeface="Arial"/>
                <a:cs typeface="Arial"/>
              </a:rPr>
              <a:t>a </a:t>
            </a:r>
            <a:r>
              <a:rPr sz="1600" b="1" i="1" spc="-5" dirty="0">
                <a:latin typeface="Arial"/>
                <a:cs typeface="Arial"/>
              </a:rPr>
              <a:t>good </a:t>
            </a:r>
            <a:r>
              <a:rPr sz="1600" b="1" i="1" dirty="0">
                <a:latin typeface="Arial"/>
                <a:cs typeface="Arial"/>
              </a:rPr>
              <a:t>init</a:t>
            </a:r>
            <a:r>
              <a:rPr sz="1600" dirty="0">
                <a:latin typeface="Arial"/>
                <a:cs typeface="Arial"/>
              </a:rPr>
              <a:t>, Mishkin </a:t>
            </a:r>
            <a:r>
              <a:rPr sz="1600" spc="-5" dirty="0">
                <a:latin typeface="Arial"/>
                <a:cs typeface="Arial"/>
              </a:rPr>
              <a:t>and </a:t>
            </a:r>
            <a:r>
              <a:rPr sz="1600" dirty="0">
                <a:latin typeface="Arial"/>
                <a:cs typeface="Arial"/>
              </a:rPr>
              <a:t>Matas,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2015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698" y="1735987"/>
            <a:ext cx="54724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0" dirty="0">
                <a:latin typeface="Arial"/>
                <a:cs typeface="Arial"/>
              </a:rPr>
              <a:t>Batch</a:t>
            </a:r>
            <a:r>
              <a:rPr sz="4800" b="0" spc="-100" dirty="0">
                <a:latin typeface="Arial"/>
                <a:cs typeface="Arial"/>
              </a:rPr>
              <a:t> </a:t>
            </a:r>
            <a:r>
              <a:rPr sz="4800" b="0" spc="-5" dirty="0">
                <a:latin typeface="Arial"/>
                <a:cs typeface="Arial"/>
              </a:rPr>
              <a:t>Normalization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56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C7A97DDC-0AC2-4A49-90B4-02C1804075F8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13550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Batch</a:t>
            </a:r>
            <a:r>
              <a:rPr sz="3000" b="0" spc="-8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Normalization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8840" y="14160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124" y="855212"/>
            <a:ext cx="7647305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“you </a:t>
            </a:r>
            <a:r>
              <a:rPr sz="2000" spc="-5" dirty="0">
                <a:latin typeface="Arial"/>
                <a:cs typeface="Arial"/>
              </a:rPr>
              <a:t>want </a:t>
            </a:r>
            <a:r>
              <a:rPr sz="2000" dirty="0">
                <a:latin typeface="Arial"/>
                <a:cs typeface="Arial"/>
              </a:rPr>
              <a:t>zero-mean </a:t>
            </a:r>
            <a:r>
              <a:rPr sz="2000" spc="-5" dirty="0">
                <a:latin typeface="Arial"/>
                <a:cs typeface="Arial"/>
              </a:rPr>
              <a:t>unit-variance activations? just </a:t>
            </a:r>
            <a:r>
              <a:rPr sz="2000" dirty="0">
                <a:latin typeface="Arial"/>
                <a:cs typeface="Arial"/>
              </a:rPr>
              <a:t>make </a:t>
            </a:r>
            <a:r>
              <a:rPr sz="2000" spc="-5" dirty="0">
                <a:latin typeface="Arial"/>
                <a:cs typeface="Arial"/>
              </a:rPr>
              <a:t>them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so.”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 marR="262255">
              <a:lnSpc>
                <a:spcPts val="2850"/>
              </a:lnSpc>
              <a:spcBef>
                <a:spcPts val="1340"/>
              </a:spcBef>
            </a:pPr>
            <a:r>
              <a:rPr sz="2400" dirty="0">
                <a:latin typeface="Arial"/>
                <a:cs typeface="Arial"/>
              </a:rPr>
              <a:t>consider a </a:t>
            </a:r>
            <a:r>
              <a:rPr sz="2400" spc="-5" dirty="0">
                <a:latin typeface="Arial"/>
                <a:cs typeface="Arial"/>
              </a:rPr>
              <a:t>batch of activations at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5" dirty="0">
                <a:latin typeface="Arial"/>
                <a:cs typeface="Arial"/>
              </a:rPr>
              <a:t>layer. To </a:t>
            </a:r>
            <a:r>
              <a:rPr sz="2400" dirty="0">
                <a:latin typeface="Arial"/>
                <a:cs typeface="Arial"/>
              </a:rPr>
              <a:t>make  </a:t>
            </a:r>
            <a:r>
              <a:rPr sz="2400" spc="-5" dirty="0">
                <a:latin typeface="Arial"/>
                <a:cs typeface="Arial"/>
              </a:rPr>
              <a:t>each dimension </a:t>
            </a:r>
            <a:r>
              <a:rPr sz="2400" dirty="0">
                <a:latin typeface="Arial"/>
                <a:cs typeface="Arial"/>
              </a:rPr>
              <a:t>zero-mean </a:t>
            </a:r>
            <a:r>
              <a:rPr sz="2400" spc="-5" dirty="0">
                <a:latin typeface="Arial"/>
                <a:cs typeface="Arial"/>
              </a:rPr>
              <a:t>unit-variance,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apply: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8447" y="2938194"/>
            <a:ext cx="2876544" cy="923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91289" y="3521696"/>
            <a:ext cx="317309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this is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a vanilla 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differentiable</a:t>
            </a:r>
            <a:r>
              <a:rPr sz="2400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function...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57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9B61A1B5-56AC-4CD7-9F9F-BD5D090D9165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13550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Batch</a:t>
            </a:r>
            <a:r>
              <a:rPr sz="3000" b="0" spc="-8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Normalization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8840" y="14160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41240" y="3473168"/>
            <a:ext cx="2876544" cy="923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36490" y="3468392"/>
            <a:ext cx="2886075" cy="952500"/>
          </a:xfrm>
          <a:custGeom>
            <a:avLst/>
            <a:gdLst/>
            <a:ahLst/>
            <a:cxnLst/>
            <a:rect l="l" t="t" r="r" b="b"/>
            <a:pathLst>
              <a:path w="2886075" h="952500">
                <a:moveTo>
                  <a:pt x="0" y="0"/>
                </a:moveTo>
                <a:lnTo>
                  <a:pt x="2886044" y="0"/>
                </a:lnTo>
                <a:lnTo>
                  <a:pt x="2886044" y="952498"/>
                </a:lnTo>
                <a:lnTo>
                  <a:pt x="0" y="9524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5023" y="1939946"/>
            <a:ext cx="2040255" cy="2067560"/>
          </a:xfrm>
          <a:custGeom>
            <a:avLst/>
            <a:gdLst/>
            <a:ahLst/>
            <a:cxnLst/>
            <a:rect l="l" t="t" r="r" b="b"/>
            <a:pathLst>
              <a:path w="2040255" h="2067560">
                <a:moveTo>
                  <a:pt x="0" y="0"/>
                </a:moveTo>
                <a:lnTo>
                  <a:pt x="2039995" y="0"/>
                </a:lnTo>
                <a:lnTo>
                  <a:pt x="2039995" y="2067295"/>
                </a:lnTo>
                <a:lnTo>
                  <a:pt x="0" y="206729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5023" y="1939946"/>
            <a:ext cx="2040255" cy="2067560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425"/>
              </a:spcBef>
            </a:pPr>
            <a:r>
              <a:rPr sz="3000" dirty="0">
                <a:latin typeface="Arial"/>
                <a:cs typeface="Arial"/>
              </a:rPr>
              <a:t>X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5174" y="269292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7546" y="4138572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38769" y="2205020"/>
            <a:ext cx="0" cy="1555750"/>
          </a:xfrm>
          <a:custGeom>
            <a:avLst/>
            <a:gdLst/>
            <a:ahLst/>
            <a:cxnLst/>
            <a:rect l="l" t="t" r="r" b="b"/>
            <a:pathLst>
              <a:path h="1555750">
                <a:moveTo>
                  <a:pt x="0" y="1555496"/>
                </a:moveTo>
                <a:lnTo>
                  <a:pt x="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6794" y="3741467"/>
            <a:ext cx="163949" cy="210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56794" y="2013068"/>
            <a:ext cx="163949" cy="211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20539" y="1742382"/>
            <a:ext cx="478218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1.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compute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the empirical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mean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and 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variance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independently for each  dimension.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87468" y="2959943"/>
            <a:ext cx="3367404" cy="0"/>
          </a:xfrm>
          <a:custGeom>
            <a:avLst/>
            <a:gdLst/>
            <a:ahLst/>
            <a:cxnLst/>
            <a:rect l="l" t="t" r="r" b="b"/>
            <a:pathLst>
              <a:path w="3367404">
                <a:moveTo>
                  <a:pt x="0" y="0"/>
                </a:moveTo>
                <a:lnTo>
                  <a:pt x="3367343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54812" y="29442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4811" y="29442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78463" y="3050524"/>
            <a:ext cx="1735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2.</a:t>
            </a:r>
            <a:r>
              <a:rPr sz="2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Normalize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33970" y="2205020"/>
            <a:ext cx="0" cy="1555750"/>
          </a:xfrm>
          <a:custGeom>
            <a:avLst/>
            <a:gdLst/>
            <a:ahLst/>
            <a:cxnLst/>
            <a:rect l="l" t="t" r="r" b="b"/>
            <a:pathLst>
              <a:path h="1555750">
                <a:moveTo>
                  <a:pt x="0" y="1555496"/>
                </a:moveTo>
                <a:lnTo>
                  <a:pt x="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51990" y="3741467"/>
            <a:ext cx="163959" cy="210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51990" y="2013068"/>
            <a:ext cx="163959" cy="211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29170" y="2205020"/>
            <a:ext cx="0" cy="1555750"/>
          </a:xfrm>
          <a:custGeom>
            <a:avLst/>
            <a:gdLst/>
            <a:ahLst/>
            <a:cxnLst/>
            <a:rect l="l" t="t" r="r" b="b"/>
            <a:pathLst>
              <a:path h="1555750">
                <a:moveTo>
                  <a:pt x="0" y="1555496"/>
                </a:moveTo>
                <a:lnTo>
                  <a:pt x="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47191" y="3741467"/>
            <a:ext cx="163959" cy="210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47191" y="2013068"/>
            <a:ext cx="163959" cy="211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7323" y="855212"/>
            <a:ext cx="7628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“you </a:t>
            </a:r>
            <a:r>
              <a:rPr sz="2000" spc="-5" dirty="0">
                <a:latin typeface="Arial"/>
                <a:cs typeface="Arial"/>
              </a:rPr>
              <a:t>want </a:t>
            </a:r>
            <a:r>
              <a:rPr sz="2000" dirty="0">
                <a:latin typeface="Arial"/>
                <a:cs typeface="Arial"/>
              </a:rPr>
              <a:t>zero-mean </a:t>
            </a:r>
            <a:r>
              <a:rPr sz="2000" spc="-5" dirty="0">
                <a:latin typeface="Arial"/>
                <a:cs typeface="Arial"/>
              </a:rPr>
              <a:t>unit-variance activations? just </a:t>
            </a:r>
            <a:r>
              <a:rPr sz="2000" dirty="0">
                <a:latin typeface="Arial"/>
                <a:cs typeface="Arial"/>
              </a:rPr>
              <a:t>make </a:t>
            </a:r>
            <a:r>
              <a:rPr sz="2000" spc="-5" dirty="0">
                <a:latin typeface="Arial"/>
                <a:cs typeface="Arial"/>
              </a:rPr>
              <a:t>them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so.”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58</a:t>
            </a:fld>
            <a:endParaRPr sz="200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4B798C0A-8723-4C4E-B935-7AD01D9154C6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13550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Batch</a:t>
            </a:r>
            <a:r>
              <a:rPr sz="3000" b="0" spc="-8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Normalization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8840" y="14160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59814" y="3080218"/>
            <a:ext cx="2876544" cy="923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5064" y="3075443"/>
            <a:ext cx="2886075" cy="952500"/>
          </a:xfrm>
          <a:custGeom>
            <a:avLst/>
            <a:gdLst/>
            <a:ahLst/>
            <a:cxnLst/>
            <a:rect l="l" t="t" r="r" b="b"/>
            <a:pathLst>
              <a:path w="2886075" h="952500">
                <a:moveTo>
                  <a:pt x="0" y="0"/>
                </a:moveTo>
                <a:lnTo>
                  <a:pt x="2886044" y="0"/>
                </a:lnTo>
                <a:lnTo>
                  <a:pt x="2886044" y="952498"/>
                </a:lnTo>
                <a:lnTo>
                  <a:pt x="0" y="9524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5923" y="1134197"/>
            <a:ext cx="1548765" cy="337185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923" y="1671506"/>
            <a:ext cx="1548765" cy="337185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0071" y="1471097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4339" y="159604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4339" y="159604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5923" y="2174243"/>
            <a:ext cx="1548765" cy="337185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30071" y="763098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4339" y="107704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4339" y="107704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30071" y="2004496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4339" y="2129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14339" y="2129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5923" y="2756594"/>
            <a:ext cx="1548765" cy="337185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923" y="3293893"/>
            <a:ext cx="1548765" cy="337185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30071" y="309349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4339" y="32184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339" y="32184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30071" y="2528794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4339" y="27023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14339" y="27023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30071" y="362689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4339" y="375184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14339" y="375184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55923" y="3796642"/>
            <a:ext cx="1548765" cy="337185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30071" y="4133541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4339" y="43145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14339" y="43145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279790" y="1094855"/>
            <a:ext cx="476567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Usually inserted after Fully  Connected or Convolutional layers,  and before</a:t>
            </a:r>
            <a:r>
              <a:rPr sz="2400"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nonlinearity.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589119" y="1839721"/>
            <a:ext cx="380365" cy="0"/>
          </a:xfrm>
          <a:custGeom>
            <a:avLst/>
            <a:gdLst/>
            <a:ahLst/>
            <a:cxnLst/>
            <a:rect l="l" t="t" r="r" b="b"/>
            <a:pathLst>
              <a:path w="380364">
                <a:moveTo>
                  <a:pt x="37994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45894" y="182398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31464"/>
                </a:moveTo>
                <a:lnTo>
                  <a:pt x="0" y="15732"/>
                </a:lnTo>
                <a:lnTo>
                  <a:pt x="43224" y="0"/>
                </a:lnTo>
                <a:lnTo>
                  <a:pt x="43224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45894" y="182398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97639" y="2040095"/>
            <a:ext cx="499109" cy="1294765"/>
          </a:xfrm>
          <a:custGeom>
            <a:avLst/>
            <a:gdLst/>
            <a:ahLst/>
            <a:cxnLst/>
            <a:rect l="l" t="t" r="r" b="b"/>
            <a:pathLst>
              <a:path w="499110" h="1294764">
                <a:moveTo>
                  <a:pt x="498753" y="0"/>
                </a:moveTo>
                <a:lnTo>
                  <a:pt x="0" y="12945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82100" y="3329018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0" y="45974"/>
                </a:moveTo>
                <a:lnTo>
                  <a:pt x="859" y="0"/>
                </a:lnTo>
                <a:lnTo>
                  <a:pt x="30219" y="11299"/>
                </a:lnTo>
                <a:lnTo>
                  <a:pt x="0" y="4597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82100" y="3329018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18514" y="4311084"/>
            <a:ext cx="17335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59</a:t>
            </a:fld>
            <a:endParaRPr sz="2000"/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51174130-9107-4499-9536-ED0D2EAFC28A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9" y="79469"/>
            <a:ext cx="3708400" cy="8890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b="0" spc="-5" dirty="0">
                <a:latin typeface="Arial"/>
                <a:cs typeface="Arial"/>
              </a:rPr>
              <a:t>Where we are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now...</a:t>
            </a:r>
          </a:p>
          <a:p>
            <a:pPr marL="280035">
              <a:lnSpc>
                <a:spcPct val="100000"/>
              </a:lnSpc>
              <a:spcBef>
                <a:spcPts val="300"/>
              </a:spcBef>
            </a:pPr>
            <a:r>
              <a:rPr sz="2800" spc="-5" dirty="0"/>
              <a:t>Convolutional</a:t>
            </a:r>
            <a:r>
              <a:rPr sz="2800" spc="-85" dirty="0"/>
              <a:t> </a:t>
            </a:r>
            <a:r>
              <a:rPr sz="2800" spc="-5" dirty="0"/>
              <a:t>Layer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181197" y="261834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198"/>
                </a:lnTo>
                <a:lnTo>
                  <a:pt x="0" y="66319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2799" y="2467645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70">
                <a:moveTo>
                  <a:pt x="0" y="813898"/>
                </a:moveTo>
                <a:lnTo>
                  <a:pt x="0" y="150699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1197" y="246764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9"/>
                </a:moveTo>
                <a:lnTo>
                  <a:pt x="0" y="150699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9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197" y="2467645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70">
                <a:moveTo>
                  <a:pt x="0" y="150699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1197" y="246764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9"/>
                </a:moveTo>
                <a:lnTo>
                  <a:pt x="131602" y="150699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12799" y="2618344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19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77444" y="273344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7"/>
                </a:lnTo>
                <a:lnTo>
                  <a:pt x="27235" y="57790"/>
                </a:lnTo>
                <a:lnTo>
                  <a:pt x="57790" y="27235"/>
                </a:lnTo>
                <a:lnTo>
                  <a:pt x="9653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77444" y="273344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7"/>
                </a:lnTo>
                <a:lnTo>
                  <a:pt x="27235" y="57790"/>
                </a:lnTo>
                <a:lnTo>
                  <a:pt x="57790" y="27235"/>
                </a:lnTo>
                <a:lnTo>
                  <a:pt x="9653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7947" y="2874594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07447" y="2637294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3647" y="2487895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9747" y="287459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50318" y="385951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9711" y="425115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4673" y="223887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7845" y="1495646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4673" y="1495646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4673" y="1495646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4673" y="1495646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7845" y="223887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814620" y="1134107"/>
            <a:ext cx="3372485" cy="952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47058" y="1315047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04996" y="1519667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4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04996" y="1519666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33711" y="1798571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93424" y="2307097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93424" y="2307097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14692" y="287789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3338" y="28621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23338" y="28621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458241" y="3079623"/>
            <a:ext cx="2413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convolve (slide) </a:t>
            </a:r>
            <a:r>
              <a:rPr sz="1800" spc="-5" dirty="0">
                <a:latin typeface="Arial"/>
                <a:cs typeface="Arial"/>
              </a:rPr>
              <a:t>over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  </a:t>
            </a:r>
            <a:r>
              <a:rPr sz="1800" dirty="0">
                <a:latin typeface="Arial"/>
                <a:cs typeface="Arial"/>
              </a:rPr>
              <a:t>spatial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17737" y="2359820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09961" y="1495646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17737" y="1495646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17736" y="1495646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17736" y="1495646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09961" y="2359820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696163" y="892354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sz="1800"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D141C279-0540-4A13-AB0C-E2ACE406594B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47" name="object 47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75252" y="427299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42764" y="381732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47165" y="240634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28896A2-0EB8-4073-88A8-7FA56E0F03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6</a:t>
            </a:fld>
            <a:endParaRPr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13550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Batch</a:t>
            </a:r>
            <a:r>
              <a:rPr sz="3000" b="0" spc="-8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Normalization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8840" y="14160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59814" y="3080218"/>
            <a:ext cx="2876544" cy="923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5064" y="3075443"/>
            <a:ext cx="2886075" cy="952500"/>
          </a:xfrm>
          <a:custGeom>
            <a:avLst/>
            <a:gdLst/>
            <a:ahLst/>
            <a:cxnLst/>
            <a:rect l="l" t="t" r="r" b="b"/>
            <a:pathLst>
              <a:path w="2886075" h="952500">
                <a:moveTo>
                  <a:pt x="0" y="0"/>
                </a:moveTo>
                <a:lnTo>
                  <a:pt x="2886044" y="0"/>
                </a:lnTo>
                <a:lnTo>
                  <a:pt x="2886044" y="952498"/>
                </a:lnTo>
                <a:lnTo>
                  <a:pt x="0" y="9524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5923" y="1134197"/>
            <a:ext cx="1548765" cy="337185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923" y="1671506"/>
            <a:ext cx="1548765" cy="337185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0071" y="1471097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4339" y="159604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4339" y="159604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5923" y="2174243"/>
            <a:ext cx="1548765" cy="337185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30071" y="763098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4339" y="107704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4339" y="107704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30071" y="2004496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4339" y="2129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14339" y="2129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5923" y="2756594"/>
            <a:ext cx="1548765" cy="337185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923" y="3293893"/>
            <a:ext cx="1548765" cy="337185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30071" y="309349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4339" y="32184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339" y="32184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30071" y="2528794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4339" y="27023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14339" y="27023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30071" y="362689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4339" y="375184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14339" y="375184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55923" y="3796642"/>
            <a:ext cx="1548765" cy="337185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30071" y="4133541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4339" y="43145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14339" y="43145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279790" y="1094855"/>
            <a:ext cx="476567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Usually inserted after Fully  Connected or Convolutional layers,  and before</a:t>
            </a:r>
            <a:r>
              <a:rPr sz="2400"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nonlinearity.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589119" y="1839721"/>
            <a:ext cx="380365" cy="0"/>
          </a:xfrm>
          <a:custGeom>
            <a:avLst/>
            <a:gdLst/>
            <a:ahLst/>
            <a:cxnLst/>
            <a:rect l="l" t="t" r="r" b="b"/>
            <a:pathLst>
              <a:path w="380364">
                <a:moveTo>
                  <a:pt x="37994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45894" y="182398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31464"/>
                </a:moveTo>
                <a:lnTo>
                  <a:pt x="0" y="15732"/>
                </a:lnTo>
                <a:lnTo>
                  <a:pt x="43224" y="0"/>
                </a:lnTo>
                <a:lnTo>
                  <a:pt x="43224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45894" y="182398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97639" y="2040095"/>
            <a:ext cx="499109" cy="1294765"/>
          </a:xfrm>
          <a:custGeom>
            <a:avLst/>
            <a:gdLst/>
            <a:ahLst/>
            <a:cxnLst/>
            <a:rect l="l" t="t" r="r" b="b"/>
            <a:pathLst>
              <a:path w="499110" h="1294764">
                <a:moveTo>
                  <a:pt x="498753" y="0"/>
                </a:moveTo>
                <a:lnTo>
                  <a:pt x="0" y="12945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82100" y="3329018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0" y="45974"/>
                </a:moveTo>
                <a:lnTo>
                  <a:pt x="859" y="0"/>
                </a:lnTo>
                <a:lnTo>
                  <a:pt x="30219" y="11299"/>
                </a:lnTo>
                <a:lnTo>
                  <a:pt x="0" y="4597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82100" y="3329018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688422" y="3243440"/>
            <a:ext cx="2215515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2451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Problem: do we  necessarily want</a:t>
            </a:r>
            <a:r>
              <a:rPr sz="16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zero-mean</a:t>
            </a:r>
            <a:r>
              <a:rPr sz="16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unit-variance  input?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18514" y="4311084"/>
            <a:ext cx="17335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60</a:t>
            </a:fld>
            <a:endParaRPr sz="2000"/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D9991FDF-B205-4527-9581-1B742000CE58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13550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Batch</a:t>
            </a:r>
            <a:r>
              <a:rPr sz="3000" b="0" spc="-8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Normalization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8840" y="14160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324" y="1422009"/>
            <a:ext cx="2876544" cy="923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561" y="1417247"/>
            <a:ext cx="2886710" cy="952500"/>
          </a:xfrm>
          <a:custGeom>
            <a:avLst/>
            <a:gdLst/>
            <a:ahLst/>
            <a:cxnLst/>
            <a:rect l="l" t="t" r="r" b="b"/>
            <a:pathLst>
              <a:path w="2886710" h="952500">
                <a:moveTo>
                  <a:pt x="0" y="0"/>
                </a:moveTo>
                <a:lnTo>
                  <a:pt x="2886081" y="0"/>
                </a:lnTo>
                <a:lnTo>
                  <a:pt x="2886081" y="952498"/>
                </a:lnTo>
                <a:lnTo>
                  <a:pt x="0" y="9524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5349" y="2518563"/>
            <a:ext cx="38188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And then allow the network to </a:t>
            </a:r>
            <a:r>
              <a:rPr sz="1800" dirty="0">
                <a:latin typeface="Arial"/>
                <a:cs typeface="Arial"/>
              </a:rPr>
              <a:t>squash 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range </a:t>
            </a:r>
            <a:r>
              <a:rPr sz="1800" spc="-5" dirty="0">
                <a:latin typeface="Arial"/>
                <a:cs typeface="Arial"/>
              </a:rPr>
              <a:t>if it wants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2311" y="3314543"/>
            <a:ext cx="3038456" cy="552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549" y="3309768"/>
            <a:ext cx="3048000" cy="561975"/>
          </a:xfrm>
          <a:custGeom>
            <a:avLst/>
            <a:gdLst/>
            <a:ahLst/>
            <a:cxnLst/>
            <a:rect l="l" t="t" r="r" b="b"/>
            <a:pathLst>
              <a:path w="3048000" h="561975">
                <a:moveTo>
                  <a:pt x="0" y="0"/>
                </a:moveTo>
                <a:lnTo>
                  <a:pt x="3047993" y="0"/>
                </a:lnTo>
                <a:lnTo>
                  <a:pt x="3047993" y="561973"/>
                </a:lnTo>
                <a:lnTo>
                  <a:pt x="0" y="56197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5188" y="2515294"/>
            <a:ext cx="2438395" cy="419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95188" y="3044619"/>
            <a:ext cx="1924046" cy="466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30589" y="2003020"/>
            <a:ext cx="3096895" cy="217741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815"/>
              </a:spcBef>
            </a:pPr>
            <a:r>
              <a:rPr sz="1800" spc="-5" dirty="0">
                <a:latin typeface="Arial"/>
                <a:cs typeface="Arial"/>
              </a:rPr>
              <a:t>Note, the network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learn: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 marL="254000" marR="65214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recover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identity  </a:t>
            </a:r>
            <a:r>
              <a:rPr sz="1800" dirty="0">
                <a:latin typeface="Arial"/>
                <a:cs typeface="Arial"/>
              </a:rPr>
              <a:t>mapping.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61</a:t>
            </a:fld>
            <a:endParaRPr sz="200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61C4DA39-92EA-4745-9239-8346C1EA9FE2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79149" y="981841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Normalize: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13550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Batch</a:t>
            </a:r>
            <a:r>
              <a:rPr sz="3000" b="0" spc="-8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Normalization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8840" y="14160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249" y="742523"/>
            <a:ext cx="4966291" cy="3569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91667" y="828904"/>
            <a:ext cx="3632200" cy="2509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6865" marR="175895" indent="-304165">
              <a:lnSpc>
                <a:spcPct val="100699"/>
              </a:lnSpc>
              <a:spcBef>
                <a:spcPts val="8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Improves gradient flow</a:t>
            </a:r>
            <a:r>
              <a:rPr sz="1800" spc="-8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through  the</a:t>
            </a:r>
            <a:r>
              <a:rPr sz="1800" spc="-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Allows higher learning</a:t>
            </a:r>
            <a:r>
              <a:rPr sz="1800" spc="-3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rates</a:t>
            </a:r>
            <a:endParaRPr sz="1800">
              <a:latin typeface="Arial"/>
              <a:cs typeface="Arial"/>
            </a:endParaRPr>
          </a:p>
          <a:p>
            <a:pPr marL="316865" marR="508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Reduces the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strong</a:t>
            </a:r>
            <a:r>
              <a:rPr sz="1800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dependence  on</a:t>
            </a:r>
            <a:r>
              <a:rPr sz="1800" spc="-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initialization</a:t>
            </a:r>
            <a:endParaRPr sz="1800">
              <a:latin typeface="Arial"/>
              <a:cs typeface="Arial"/>
            </a:endParaRPr>
          </a:p>
          <a:p>
            <a:pPr marL="316865" marR="16002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Acts as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form of</a:t>
            </a:r>
            <a:r>
              <a:rPr sz="1800" spc="-9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regularization 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in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funny way, and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slightly  reduces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the need for dropout, 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maybe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62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A39E3998-9C58-447E-A8BD-32D106142107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13550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0" dirty="0">
                <a:latin typeface="Arial"/>
                <a:cs typeface="Arial"/>
              </a:rPr>
              <a:t>Batch</a:t>
            </a:r>
            <a:r>
              <a:rPr sz="3000" b="0" spc="-8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Normalization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8840" y="14160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249" y="742523"/>
            <a:ext cx="4966291" cy="3569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9193" y="828904"/>
            <a:ext cx="3794760" cy="27857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04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Note: at </a:t>
            </a:r>
            <a:r>
              <a:rPr sz="1800" b="1" dirty="0">
                <a:latin typeface="Arial"/>
                <a:cs typeface="Arial"/>
              </a:rPr>
              <a:t>test time </a:t>
            </a:r>
            <a:r>
              <a:rPr sz="1800" b="1" spc="-5" dirty="0">
                <a:latin typeface="Arial"/>
                <a:cs typeface="Arial"/>
              </a:rPr>
              <a:t>BatchNorm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layer  </a:t>
            </a:r>
            <a:r>
              <a:rPr sz="1800" b="1" dirty="0">
                <a:latin typeface="Arial"/>
                <a:cs typeface="Arial"/>
              </a:rPr>
              <a:t>functions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differently: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31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mean/std </a:t>
            </a:r>
            <a:r>
              <a:rPr sz="1800" spc="-5" dirty="0">
                <a:latin typeface="Arial"/>
                <a:cs typeface="Arial"/>
              </a:rPr>
              <a:t>are not </a:t>
            </a:r>
            <a:r>
              <a:rPr sz="1800" dirty="0">
                <a:latin typeface="Arial"/>
                <a:cs typeface="Arial"/>
              </a:rPr>
              <a:t>computed  </a:t>
            </a:r>
            <a:r>
              <a:rPr sz="1800" spc="-5" dirty="0">
                <a:latin typeface="Arial"/>
                <a:cs typeface="Arial"/>
              </a:rPr>
              <a:t>based on the batch. Instead, </a:t>
            </a:r>
            <a:r>
              <a:rPr sz="1800" dirty="0">
                <a:latin typeface="Arial"/>
                <a:cs typeface="Arial"/>
              </a:rPr>
              <a:t>a single  </a:t>
            </a:r>
            <a:r>
              <a:rPr sz="1800" spc="-5" dirty="0">
                <a:latin typeface="Arial"/>
                <a:cs typeface="Arial"/>
              </a:rPr>
              <a:t>fixed empirical </a:t>
            </a:r>
            <a:r>
              <a:rPr sz="1800" dirty="0">
                <a:latin typeface="Arial"/>
                <a:cs typeface="Arial"/>
              </a:rPr>
              <a:t>mean </a:t>
            </a:r>
            <a:r>
              <a:rPr sz="1800" spc="-5" dirty="0">
                <a:latin typeface="Arial"/>
                <a:cs typeface="Arial"/>
              </a:rPr>
              <a:t>of activations  during training 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(e.g. can </a:t>
            </a:r>
            <a:r>
              <a:rPr sz="1800" spc="-5" dirty="0">
                <a:latin typeface="Arial"/>
                <a:cs typeface="Arial"/>
              </a:rPr>
              <a:t>be estimated during training  with </a:t>
            </a:r>
            <a:r>
              <a:rPr sz="1800" dirty="0">
                <a:latin typeface="Arial"/>
                <a:cs typeface="Arial"/>
              </a:rPr>
              <a:t>running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averages)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63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25A31E48-0DB1-4A7D-A5FF-18DB321AA9FC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698" y="1740051"/>
            <a:ext cx="7432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10" dirty="0">
                <a:latin typeface="Arial"/>
                <a:cs typeface="Arial"/>
              </a:rPr>
              <a:t>Babysitting the </a:t>
            </a:r>
            <a:r>
              <a:rPr sz="4000" b="0" spc="-5" dirty="0">
                <a:latin typeface="Arial"/>
                <a:cs typeface="Arial"/>
              </a:rPr>
              <a:t>Learning</a:t>
            </a:r>
            <a:r>
              <a:rPr sz="4000" b="0" spc="-85" dirty="0">
                <a:latin typeface="Arial"/>
                <a:cs typeface="Arial"/>
              </a:rPr>
              <a:t> </a:t>
            </a:r>
            <a:r>
              <a:rPr sz="4000" b="0" spc="-5" dirty="0">
                <a:latin typeface="Arial"/>
                <a:cs typeface="Arial"/>
              </a:rPr>
              <a:t>Process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64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ABD3E7B9-AB70-45AF-801B-B3394FCC0A77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74" y="201259"/>
            <a:ext cx="47345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Step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1: </a:t>
            </a:r>
            <a:r>
              <a:rPr sz="3000" b="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Preprocess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sz="3000" b="0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0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0698" y="832273"/>
            <a:ext cx="7445236" cy="2573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7892" y="3462018"/>
            <a:ext cx="2739045" cy="30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6112" y="3481592"/>
            <a:ext cx="2495310" cy="267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9824" y="3985801"/>
            <a:ext cx="32613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(Assume X </a:t>
            </a:r>
            <a:r>
              <a:rPr sz="1800" spc="-5" dirty="0">
                <a:latin typeface="Arial"/>
                <a:cs typeface="Arial"/>
              </a:rPr>
              <a:t>[NxD] is data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matrix,  </a:t>
            </a:r>
            <a:r>
              <a:rPr sz="1800" spc="-5" dirty="0">
                <a:latin typeface="Arial"/>
                <a:cs typeface="Arial"/>
              </a:rPr>
              <a:t>each example 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65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EF38FC0F-7692-4B72-85DB-99EFDE17586F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24" y="115809"/>
            <a:ext cx="83007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Step </a:t>
            </a:r>
            <a:r>
              <a:rPr sz="3000" spc="-5" dirty="0"/>
              <a:t>2: Choose </a:t>
            </a:r>
            <a:r>
              <a:rPr sz="3000" dirty="0"/>
              <a:t>the</a:t>
            </a:r>
            <a:r>
              <a:rPr sz="3000" spc="-20" dirty="0"/>
              <a:t> </a:t>
            </a:r>
            <a:r>
              <a:rPr sz="3000" spc="-5" dirty="0"/>
              <a:t>architecture:</a:t>
            </a:r>
            <a:endParaRPr sz="3000"/>
          </a:p>
          <a:p>
            <a:pPr marL="12700">
              <a:lnSpc>
                <a:spcPct val="100000"/>
              </a:lnSpc>
            </a:pPr>
            <a:r>
              <a:rPr sz="3000" b="0" dirty="0">
                <a:latin typeface="Arial"/>
                <a:cs typeface="Arial"/>
              </a:rPr>
              <a:t>say </a:t>
            </a:r>
            <a:r>
              <a:rPr sz="3000" b="0" spc="-5" dirty="0">
                <a:latin typeface="Arial"/>
                <a:cs typeface="Arial"/>
              </a:rPr>
              <a:t>we </a:t>
            </a:r>
            <a:r>
              <a:rPr sz="3000" b="0" dirty="0">
                <a:latin typeface="Arial"/>
                <a:cs typeface="Arial"/>
              </a:rPr>
              <a:t>start </a:t>
            </a:r>
            <a:r>
              <a:rPr sz="3000" b="0" spc="-5" dirty="0">
                <a:latin typeface="Arial"/>
                <a:cs typeface="Arial"/>
              </a:rPr>
              <a:t>with one hidden layer of 50</a:t>
            </a:r>
            <a:r>
              <a:rPr sz="3000" b="0" spc="-80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neurons: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61017" y="1816271"/>
            <a:ext cx="643890" cy="2000885"/>
          </a:xfrm>
          <a:custGeom>
            <a:avLst/>
            <a:gdLst/>
            <a:ahLst/>
            <a:cxnLst/>
            <a:rect l="l" t="t" r="r" b="b"/>
            <a:pathLst>
              <a:path w="643889" h="2000885">
                <a:moveTo>
                  <a:pt x="0" y="0"/>
                </a:moveTo>
                <a:lnTo>
                  <a:pt x="643798" y="0"/>
                </a:lnTo>
                <a:lnTo>
                  <a:pt x="643798" y="2000696"/>
                </a:lnTo>
                <a:lnTo>
                  <a:pt x="0" y="200069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3594" y="2077753"/>
            <a:ext cx="643890" cy="1548130"/>
          </a:xfrm>
          <a:custGeom>
            <a:avLst/>
            <a:gdLst/>
            <a:ahLst/>
            <a:cxnLst/>
            <a:rect l="l" t="t" r="r" b="b"/>
            <a:pathLst>
              <a:path w="643889" h="1548129">
                <a:moveTo>
                  <a:pt x="0" y="0"/>
                </a:moveTo>
                <a:lnTo>
                  <a:pt x="643798" y="0"/>
                </a:lnTo>
                <a:lnTo>
                  <a:pt x="643798" y="1547989"/>
                </a:lnTo>
                <a:lnTo>
                  <a:pt x="0" y="154798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6669" y="2208195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195749" y="391499"/>
                </a:move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lnTo>
                  <a:pt x="5169" y="150865"/>
                </a:lnTo>
                <a:lnTo>
                  <a:pt x="19893" y="109663"/>
                </a:lnTo>
                <a:lnTo>
                  <a:pt x="42999" y="73318"/>
                </a:lnTo>
                <a:lnTo>
                  <a:pt x="73311" y="43003"/>
                </a:lnTo>
                <a:lnTo>
                  <a:pt x="109657" y="19896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5"/>
                </a:lnTo>
                <a:lnTo>
                  <a:pt x="270649" y="14899"/>
                </a:lnTo>
                <a:lnTo>
                  <a:pt x="304340" y="32887"/>
                </a:lnTo>
                <a:lnTo>
                  <a:pt x="334149" y="57332"/>
                </a:lnTo>
                <a:lnTo>
                  <a:pt x="358603" y="87146"/>
                </a:lnTo>
                <a:lnTo>
                  <a:pt x="376596" y="120838"/>
                </a:lnTo>
                <a:lnTo>
                  <a:pt x="387702" y="157381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66669" y="2208195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0" y="195749"/>
                </a:moveTo>
                <a:lnTo>
                  <a:pt x="5169" y="150865"/>
                </a:lnTo>
                <a:lnTo>
                  <a:pt x="19893" y="109663"/>
                </a:lnTo>
                <a:lnTo>
                  <a:pt x="42999" y="73318"/>
                </a:lnTo>
                <a:lnTo>
                  <a:pt x="73311" y="43003"/>
                </a:lnTo>
                <a:lnTo>
                  <a:pt x="109657" y="19896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5"/>
                </a:lnTo>
                <a:lnTo>
                  <a:pt x="270649" y="14899"/>
                </a:lnTo>
                <a:lnTo>
                  <a:pt x="304340" y="32887"/>
                </a:lnTo>
                <a:lnTo>
                  <a:pt x="334149" y="57332"/>
                </a:lnTo>
                <a:lnTo>
                  <a:pt x="358603" y="87146"/>
                </a:lnTo>
                <a:lnTo>
                  <a:pt x="376596" y="120838"/>
                </a:lnTo>
                <a:lnTo>
                  <a:pt x="387702" y="157381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6669" y="2665794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195749" y="391499"/>
                </a:move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6"/>
                </a:lnTo>
                <a:lnTo>
                  <a:pt x="270649" y="14899"/>
                </a:lnTo>
                <a:lnTo>
                  <a:pt x="304340" y="32885"/>
                </a:lnTo>
                <a:lnTo>
                  <a:pt x="334149" y="57324"/>
                </a:lnTo>
                <a:lnTo>
                  <a:pt x="358603" y="87145"/>
                </a:lnTo>
                <a:lnTo>
                  <a:pt x="376596" y="120837"/>
                </a:lnTo>
                <a:lnTo>
                  <a:pt x="387702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6669" y="2665794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0" y="195749"/>
                </a:move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6"/>
                </a:lnTo>
                <a:lnTo>
                  <a:pt x="270649" y="14899"/>
                </a:lnTo>
                <a:lnTo>
                  <a:pt x="304340" y="32885"/>
                </a:lnTo>
                <a:lnTo>
                  <a:pt x="334149" y="57324"/>
                </a:lnTo>
                <a:lnTo>
                  <a:pt x="358603" y="87145"/>
                </a:lnTo>
                <a:lnTo>
                  <a:pt x="376596" y="120837"/>
                </a:lnTo>
                <a:lnTo>
                  <a:pt x="387702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6669" y="3123393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195749" y="391499"/>
                </a:move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6"/>
                </a:lnTo>
                <a:lnTo>
                  <a:pt x="270649" y="14899"/>
                </a:lnTo>
                <a:lnTo>
                  <a:pt x="304340" y="32885"/>
                </a:lnTo>
                <a:lnTo>
                  <a:pt x="334149" y="57324"/>
                </a:lnTo>
                <a:lnTo>
                  <a:pt x="358603" y="87134"/>
                </a:lnTo>
                <a:lnTo>
                  <a:pt x="376596" y="120827"/>
                </a:lnTo>
                <a:lnTo>
                  <a:pt x="387702" y="157375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66669" y="3123393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0" y="195749"/>
                </a:move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6"/>
                </a:lnTo>
                <a:lnTo>
                  <a:pt x="270649" y="14899"/>
                </a:lnTo>
                <a:lnTo>
                  <a:pt x="304340" y="32885"/>
                </a:lnTo>
                <a:lnTo>
                  <a:pt x="334149" y="57324"/>
                </a:lnTo>
                <a:lnTo>
                  <a:pt x="358603" y="87134"/>
                </a:lnTo>
                <a:lnTo>
                  <a:pt x="376596" y="120827"/>
                </a:lnTo>
                <a:lnTo>
                  <a:pt x="387702" y="157375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6842" y="2394570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749" y="391499"/>
                </a:move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lnTo>
                  <a:pt x="5170" y="150865"/>
                </a:lnTo>
                <a:lnTo>
                  <a:pt x="19897" y="109663"/>
                </a:lnTo>
                <a:lnTo>
                  <a:pt x="43007" y="73318"/>
                </a:lnTo>
                <a:lnTo>
                  <a:pt x="73322" y="43003"/>
                </a:lnTo>
                <a:lnTo>
                  <a:pt x="109668" y="19896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5"/>
                </a:lnTo>
                <a:lnTo>
                  <a:pt x="376599" y="120835"/>
                </a:lnTo>
                <a:lnTo>
                  <a:pt x="387703" y="157378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76842" y="2394570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0" y="195749"/>
                </a:moveTo>
                <a:lnTo>
                  <a:pt x="5170" y="150865"/>
                </a:lnTo>
                <a:lnTo>
                  <a:pt x="19897" y="109663"/>
                </a:lnTo>
                <a:lnTo>
                  <a:pt x="43007" y="73318"/>
                </a:lnTo>
                <a:lnTo>
                  <a:pt x="73322" y="43003"/>
                </a:lnTo>
                <a:lnTo>
                  <a:pt x="109668" y="19896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5"/>
                </a:lnTo>
                <a:lnTo>
                  <a:pt x="376599" y="120835"/>
                </a:lnTo>
                <a:lnTo>
                  <a:pt x="387703" y="157378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76842" y="285216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749" y="391499"/>
                </a:move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lnTo>
                  <a:pt x="5170" y="150861"/>
                </a:lnTo>
                <a:lnTo>
                  <a:pt x="19897" y="109657"/>
                </a:lnTo>
                <a:lnTo>
                  <a:pt x="43007" y="73311"/>
                </a:lnTo>
                <a:lnTo>
                  <a:pt x="73322" y="42999"/>
                </a:lnTo>
                <a:lnTo>
                  <a:pt x="109668" y="19893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45"/>
                </a:lnTo>
                <a:lnTo>
                  <a:pt x="376599" y="120837"/>
                </a:lnTo>
                <a:lnTo>
                  <a:pt x="387703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6842" y="285216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0" y="195749"/>
                </a:moveTo>
                <a:lnTo>
                  <a:pt x="5170" y="150861"/>
                </a:lnTo>
                <a:lnTo>
                  <a:pt x="19897" y="109657"/>
                </a:lnTo>
                <a:lnTo>
                  <a:pt x="43007" y="73311"/>
                </a:lnTo>
                <a:lnTo>
                  <a:pt x="73322" y="42999"/>
                </a:lnTo>
                <a:lnTo>
                  <a:pt x="109668" y="19893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45"/>
                </a:lnTo>
                <a:lnTo>
                  <a:pt x="376599" y="120837"/>
                </a:lnTo>
                <a:lnTo>
                  <a:pt x="387703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76842" y="3309768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195749" y="391499"/>
                </a:move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lnTo>
                  <a:pt x="5170" y="150861"/>
                </a:lnTo>
                <a:lnTo>
                  <a:pt x="19897" y="109657"/>
                </a:lnTo>
                <a:lnTo>
                  <a:pt x="43007" y="73311"/>
                </a:lnTo>
                <a:lnTo>
                  <a:pt x="73322" y="42999"/>
                </a:lnTo>
                <a:lnTo>
                  <a:pt x="109668" y="19893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34"/>
                </a:lnTo>
                <a:lnTo>
                  <a:pt x="376599" y="120827"/>
                </a:lnTo>
                <a:lnTo>
                  <a:pt x="387703" y="157375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842" y="3309768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0" y="195749"/>
                </a:moveTo>
                <a:lnTo>
                  <a:pt x="5170" y="150861"/>
                </a:lnTo>
                <a:lnTo>
                  <a:pt x="19897" y="109657"/>
                </a:lnTo>
                <a:lnTo>
                  <a:pt x="43007" y="73311"/>
                </a:lnTo>
                <a:lnTo>
                  <a:pt x="73322" y="42999"/>
                </a:lnTo>
                <a:lnTo>
                  <a:pt x="109668" y="19893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34"/>
                </a:lnTo>
                <a:lnTo>
                  <a:pt x="376599" y="120827"/>
                </a:lnTo>
                <a:lnTo>
                  <a:pt x="387703" y="157375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6842" y="1936976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749" y="391499"/>
                </a:moveTo>
                <a:lnTo>
                  <a:pt x="150869" y="386329"/>
                </a:lnTo>
                <a:lnTo>
                  <a:pt x="109668" y="371603"/>
                </a:lnTo>
                <a:lnTo>
                  <a:pt x="73322" y="348495"/>
                </a:lnTo>
                <a:lnTo>
                  <a:pt x="43007" y="318181"/>
                </a:lnTo>
                <a:lnTo>
                  <a:pt x="19897" y="281835"/>
                </a:lnTo>
                <a:lnTo>
                  <a:pt x="5170" y="240633"/>
                </a:lnTo>
                <a:lnTo>
                  <a:pt x="0" y="195749"/>
                </a:lnTo>
                <a:lnTo>
                  <a:pt x="5170" y="150865"/>
                </a:lnTo>
                <a:lnTo>
                  <a:pt x="19897" y="109663"/>
                </a:lnTo>
                <a:lnTo>
                  <a:pt x="43007" y="73318"/>
                </a:lnTo>
                <a:lnTo>
                  <a:pt x="73322" y="43003"/>
                </a:lnTo>
                <a:lnTo>
                  <a:pt x="109668" y="19896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6"/>
                </a:lnTo>
                <a:lnTo>
                  <a:pt x="376599" y="120838"/>
                </a:lnTo>
                <a:lnTo>
                  <a:pt x="387703" y="157381"/>
                </a:lnTo>
                <a:lnTo>
                  <a:pt x="391499" y="195749"/>
                </a:lnTo>
                <a:lnTo>
                  <a:pt x="386328" y="240633"/>
                </a:lnTo>
                <a:lnTo>
                  <a:pt x="371601" y="281835"/>
                </a:lnTo>
                <a:lnTo>
                  <a:pt x="348492" y="318181"/>
                </a:lnTo>
                <a:lnTo>
                  <a:pt x="318176" y="348495"/>
                </a:lnTo>
                <a:lnTo>
                  <a:pt x="281831" y="371603"/>
                </a:lnTo>
                <a:lnTo>
                  <a:pt x="240630" y="386329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6842" y="1936976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0" y="195749"/>
                </a:moveTo>
                <a:lnTo>
                  <a:pt x="5170" y="150865"/>
                </a:lnTo>
                <a:lnTo>
                  <a:pt x="19897" y="109663"/>
                </a:lnTo>
                <a:lnTo>
                  <a:pt x="43007" y="73318"/>
                </a:lnTo>
                <a:lnTo>
                  <a:pt x="73322" y="43003"/>
                </a:lnTo>
                <a:lnTo>
                  <a:pt x="109668" y="19896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6"/>
                </a:lnTo>
                <a:lnTo>
                  <a:pt x="376599" y="120838"/>
                </a:lnTo>
                <a:lnTo>
                  <a:pt x="387703" y="157381"/>
                </a:lnTo>
                <a:lnTo>
                  <a:pt x="391499" y="195749"/>
                </a:lnTo>
                <a:lnTo>
                  <a:pt x="386328" y="240633"/>
                </a:lnTo>
                <a:lnTo>
                  <a:pt x="371601" y="281835"/>
                </a:lnTo>
                <a:lnTo>
                  <a:pt x="348492" y="318181"/>
                </a:lnTo>
                <a:lnTo>
                  <a:pt x="318176" y="348495"/>
                </a:lnTo>
                <a:lnTo>
                  <a:pt x="281831" y="371603"/>
                </a:lnTo>
                <a:lnTo>
                  <a:pt x="240630" y="386329"/>
                </a:lnTo>
                <a:lnTo>
                  <a:pt x="195749" y="391499"/>
                </a:lnTo>
                <a:lnTo>
                  <a:pt x="150869" y="386329"/>
                </a:lnTo>
                <a:lnTo>
                  <a:pt x="109668" y="371603"/>
                </a:lnTo>
                <a:lnTo>
                  <a:pt x="73322" y="348495"/>
                </a:lnTo>
                <a:lnTo>
                  <a:pt x="43007" y="318181"/>
                </a:lnTo>
                <a:lnTo>
                  <a:pt x="19897" y="281835"/>
                </a:lnTo>
                <a:lnTo>
                  <a:pt x="5170" y="240633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3039" y="2286475"/>
            <a:ext cx="643890" cy="1078230"/>
          </a:xfrm>
          <a:custGeom>
            <a:avLst/>
            <a:gdLst/>
            <a:ahLst/>
            <a:cxnLst/>
            <a:rect l="l" t="t" r="r" b="b"/>
            <a:pathLst>
              <a:path w="643889" h="1078229">
                <a:moveTo>
                  <a:pt x="0" y="0"/>
                </a:moveTo>
                <a:lnTo>
                  <a:pt x="643798" y="0"/>
                </a:lnTo>
                <a:lnTo>
                  <a:pt x="643798" y="1077892"/>
                </a:lnTo>
                <a:lnTo>
                  <a:pt x="0" y="1077892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18889" y="2394570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749" y="391499"/>
                </a:move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lnTo>
                  <a:pt x="5169" y="150865"/>
                </a:lnTo>
                <a:lnTo>
                  <a:pt x="19893" y="109663"/>
                </a:lnTo>
                <a:lnTo>
                  <a:pt x="42999" y="73318"/>
                </a:lnTo>
                <a:lnTo>
                  <a:pt x="73311" y="43003"/>
                </a:lnTo>
                <a:lnTo>
                  <a:pt x="109657" y="19896"/>
                </a:lnTo>
                <a:lnTo>
                  <a:pt x="150861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5"/>
                </a:lnTo>
                <a:lnTo>
                  <a:pt x="376599" y="120835"/>
                </a:lnTo>
                <a:lnTo>
                  <a:pt x="387703" y="157378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18889" y="2394570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0" y="195749"/>
                </a:moveTo>
                <a:lnTo>
                  <a:pt x="5169" y="150865"/>
                </a:lnTo>
                <a:lnTo>
                  <a:pt x="19893" y="109663"/>
                </a:lnTo>
                <a:lnTo>
                  <a:pt x="42999" y="73318"/>
                </a:lnTo>
                <a:lnTo>
                  <a:pt x="73311" y="43003"/>
                </a:lnTo>
                <a:lnTo>
                  <a:pt x="109657" y="19896"/>
                </a:lnTo>
                <a:lnTo>
                  <a:pt x="150861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5"/>
                </a:lnTo>
                <a:lnTo>
                  <a:pt x="376599" y="120835"/>
                </a:lnTo>
                <a:lnTo>
                  <a:pt x="387703" y="157378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18889" y="285216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749" y="391499"/>
                </a:move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45"/>
                </a:lnTo>
                <a:lnTo>
                  <a:pt x="376599" y="120837"/>
                </a:lnTo>
                <a:lnTo>
                  <a:pt x="387703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18889" y="285216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0" y="195749"/>
                </a:move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45"/>
                </a:lnTo>
                <a:lnTo>
                  <a:pt x="376599" y="120837"/>
                </a:lnTo>
                <a:lnTo>
                  <a:pt x="387703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58168" y="2165108"/>
            <a:ext cx="808990" cy="239395"/>
          </a:xfrm>
          <a:custGeom>
            <a:avLst/>
            <a:gdLst/>
            <a:ahLst/>
            <a:cxnLst/>
            <a:rect l="l" t="t" r="r" b="b"/>
            <a:pathLst>
              <a:path w="808989" h="239394">
                <a:moveTo>
                  <a:pt x="0" y="238837"/>
                </a:moveTo>
                <a:lnTo>
                  <a:pt x="8089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48692" y="2125405"/>
            <a:ext cx="110874" cy="79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58168" y="2203875"/>
            <a:ext cx="829310" cy="657860"/>
          </a:xfrm>
          <a:custGeom>
            <a:avLst/>
            <a:gdLst/>
            <a:ahLst/>
            <a:cxnLst/>
            <a:rect l="l" t="t" r="r" b="b"/>
            <a:pathLst>
              <a:path w="829310" h="657860">
                <a:moveTo>
                  <a:pt x="0" y="657668"/>
                </a:moveTo>
                <a:lnTo>
                  <a:pt x="8290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58142" y="2140623"/>
            <a:ext cx="106324" cy="97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58168" y="2223012"/>
            <a:ext cx="848994" cy="1096645"/>
          </a:xfrm>
          <a:custGeom>
            <a:avLst/>
            <a:gdLst/>
            <a:ahLst/>
            <a:cxnLst/>
            <a:rect l="l" t="t" r="r" b="b"/>
            <a:pathLst>
              <a:path w="848995" h="1096645">
                <a:moveTo>
                  <a:pt x="0" y="1096130"/>
                </a:moveTo>
                <a:lnTo>
                  <a:pt x="8486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72392" y="2145130"/>
            <a:ext cx="96849" cy="106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58168" y="2403945"/>
            <a:ext cx="807085" cy="163830"/>
          </a:xfrm>
          <a:custGeom>
            <a:avLst/>
            <a:gdLst/>
            <a:ahLst/>
            <a:cxnLst/>
            <a:rect l="l" t="t" r="r" b="b"/>
            <a:pathLst>
              <a:path w="807085" h="163830">
                <a:moveTo>
                  <a:pt x="0" y="0"/>
                </a:moveTo>
                <a:lnTo>
                  <a:pt x="806573" y="16357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48967" y="2527169"/>
            <a:ext cx="110024" cy="80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58168" y="2622694"/>
            <a:ext cx="808990" cy="239395"/>
          </a:xfrm>
          <a:custGeom>
            <a:avLst/>
            <a:gdLst/>
            <a:ahLst/>
            <a:cxnLst/>
            <a:rect l="l" t="t" r="r" b="b"/>
            <a:pathLst>
              <a:path w="808989" h="239394">
                <a:moveTo>
                  <a:pt x="0" y="238849"/>
                </a:moveTo>
                <a:lnTo>
                  <a:pt x="8089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48692" y="2582994"/>
            <a:ext cx="110874" cy="79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58168" y="2661469"/>
            <a:ext cx="829310" cy="657860"/>
          </a:xfrm>
          <a:custGeom>
            <a:avLst/>
            <a:gdLst/>
            <a:ahLst/>
            <a:cxnLst/>
            <a:rect l="l" t="t" r="r" b="b"/>
            <a:pathLst>
              <a:path w="829310" h="657860">
                <a:moveTo>
                  <a:pt x="0" y="657673"/>
                </a:moveTo>
                <a:lnTo>
                  <a:pt x="8290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58142" y="2598219"/>
            <a:ext cx="106324" cy="97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58168" y="2403945"/>
            <a:ext cx="825500" cy="578485"/>
          </a:xfrm>
          <a:custGeom>
            <a:avLst/>
            <a:gdLst/>
            <a:ahLst/>
            <a:cxnLst/>
            <a:rect l="l" t="t" r="r" b="b"/>
            <a:pathLst>
              <a:path w="825500" h="578485">
                <a:moveTo>
                  <a:pt x="0" y="0"/>
                </a:moveTo>
                <a:lnTo>
                  <a:pt x="824998" y="57847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55592" y="2947144"/>
            <a:ext cx="107899" cy="94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58168" y="2861544"/>
            <a:ext cx="807085" cy="163830"/>
          </a:xfrm>
          <a:custGeom>
            <a:avLst/>
            <a:gdLst/>
            <a:ahLst/>
            <a:cxnLst/>
            <a:rect l="l" t="t" r="r" b="b"/>
            <a:pathLst>
              <a:path w="807085" h="163830">
                <a:moveTo>
                  <a:pt x="0" y="0"/>
                </a:moveTo>
                <a:lnTo>
                  <a:pt x="806573" y="16357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48967" y="2984768"/>
            <a:ext cx="110024" cy="807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58168" y="3080293"/>
            <a:ext cx="808990" cy="239395"/>
          </a:xfrm>
          <a:custGeom>
            <a:avLst/>
            <a:gdLst/>
            <a:ahLst/>
            <a:cxnLst/>
            <a:rect l="l" t="t" r="r" b="b"/>
            <a:pathLst>
              <a:path w="808989" h="239395">
                <a:moveTo>
                  <a:pt x="0" y="238849"/>
                </a:moveTo>
                <a:lnTo>
                  <a:pt x="8089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48692" y="3040593"/>
            <a:ext cx="110874" cy="79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58168" y="2403945"/>
            <a:ext cx="845819" cy="1014094"/>
          </a:xfrm>
          <a:custGeom>
            <a:avLst/>
            <a:gdLst/>
            <a:ahLst/>
            <a:cxnLst/>
            <a:rect l="l" t="t" r="r" b="b"/>
            <a:pathLst>
              <a:path w="845820" h="1014095">
                <a:moveTo>
                  <a:pt x="0" y="0"/>
                </a:moveTo>
                <a:lnTo>
                  <a:pt x="845398" y="1013822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69867" y="3388093"/>
            <a:ext cx="98574" cy="1055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58168" y="2861544"/>
            <a:ext cx="825500" cy="578485"/>
          </a:xfrm>
          <a:custGeom>
            <a:avLst/>
            <a:gdLst/>
            <a:ahLst/>
            <a:cxnLst/>
            <a:rect l="l" t="t" r="r" b="b"/>
            <a:pathLst>
              <a:path w="825500" h="578485">
                <a:moveTo>
                  <a:pt x="0" y="0"/>
                </a:moveTo>
                <a:lnTo>
                  <a:pt x="824998" y="57847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5592" y="3404718"/>
            <a:ext cx="107899" cy="944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58168" y="3319143"/>
            <a:ext cx="807085" cy="163830"/>
          </a:xfrm>
          <a:custGeom>
            <a:avLst/>
            <a:gdLst/>
            <a:ahLst/>
            <a:cxnLst/>
            <a:rect l="l" t="t" r="r" b="b"/>
            <a:pathLst>
              <a:path w="807085" h="163829">
                <a:moveTo>
                  <a:pt x="0" y="0"/>
                </a:moveTo>
                <a:lnTo>
                  <a:pt x="806573" y="16357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48967" y="3442342"/>
            <a:ext cx="110024" cy="80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68341" y="2132725"/>
            <a:ext cx="749935" cy="403860"/>
          </a:xfrm>
          <a:custGeom>
            <a:avLst/>
            <a:gdLst/>
            <a:ahLst/>
            <a:cxnLst/>
            <a:rect l="l" t="t" r="r" b="b"/>
            <a:pathLst>
              <a:path w="749935" h="403860">
                <a:moveTo>
                  <a:pt x="0" y="0"/>
                </a:moveTo>
                <a:lnTo>
                  <a:pt x="749848" y="40334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93739" y="2498844"/>
            <a:ext cx="110099" cy="876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68341" y="2590319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1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5014" y="2549319"/>
            <a:ext cx="105499" cy="81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68341" y="2644569"/>
            <a:ext cx="749935" cy="403860"/>
          </a:xfrm>
          <a:custGeom>
            <a:avLst/>
            <a:gdLst/>
            <a:ahLst/>
            <a:cxnLst/>
            <a:rect l="l" t="t" r="r" b="b"/>
            <a:pathLst>
              <a:path w="749935" h="403860">
                <a:moveTo>
                  <a:pt x="0" y="403349"/>
                </a:moveTo>
                <a:lnTo>
                  <a:pt x="7498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93739" y="2594069"/>
            <a:ext cx="110099" cy="877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68341" y="2673944"/>
            <a:ext cx="772795" cy="831850"/>
          </a:xfrm>
          <a:custGeom>
            <a:avLst/>
            <a:gdLst/>
            <a:ahLst/>
            <a:cxnLst/>
            <a:rect l="l" t="t" r="r" b="b"/>
            <a:pathLst>
              <a:path w="772795" h="831850">
                <a:moveTo>
                  <a:pt x="0" y="831573"/>
                </a:moveTo>
                <a:lnTo>
                  <a:pt x="7726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08464" y="2601094"/>
            <a:ext cx="100949" cy="1037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68341" y="2132725"/>
            <a:ext cx="772795" cy="831850"/>
          </a:xfrm>
          <a:custGeom>
            <a:avLst/>
            <a:gdLst/>
            <a:ahLst/>
            <a:cxnLst/>
            <a:rect l="l" t="t" r="r" b="b"/>
            <a:pathLst>
              <a:path w="772795" h="831850">
                <a:moveTo>
                  <a:pt x="0" y="0"/>
                </a:moveTo>
                <a:lnTo>
                  <a:pt x="772698" y="83156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08464" y="2933344"/>
            <a:ext cx="100949" cy="1037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68341" y="2590319"/>
            <a:ext cx="749935" cy="403860"/>
          </a:xfrm>
          <a:custGeom>
            <a:avLst/>
            <a:gdLst/>
            <a:ahLst/>
            <a:cxnLst/>
            <a:rect l="l" t="t" r="r" b="b"/>
            <a:pathLst>
              <a:path w="749935" h="403860">
                <a:moveTo>
                  <a:pt x="0" y="0"/>
                </a:moveTo>
                <a:lnTo>
                  <a:pt x="749848" y="40334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93739" y="2956443"/>
            <a:ext cx="110099" cy="876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68341" y="3047918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1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95014" y="3006918"/>
            <a:ext cx="105499" cy="819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68341" y="3102143"/>
            <a:ext cx="749935" cy="403860"/>
          </a:xfrm>
          <a:custGeom>
            <a:avLst/>
            <a:gdLst/>
            <a:ahLst/>
            <a:cxnLst/>
            <a:rect l="l" t="t" r="r" b="b"/>
            <a:pathLst>
              <a:path w="749935" h="403860">
                <a:moveTo>
                  <a:pt x="0" y="403374"/>
                </a:moveTo>
                <a:lnTo>
                  <a:pt x="7498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93739" y="3051668"/>
            <a:ext cx="110099" cy="877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483845" y="3654569"/>
            <a:ext cx="52133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input  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605954" y="3925832"/>
            <a:ext cx="1270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hidden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905781" y="3415655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output</a:t>
            </a:r>
            <a:r>
              <a:rPr sz="18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176472" y="2854394"/>
            <a:ext cx="1077595" cy="857250"/>
          </a:xfrm>
          <a:custGeom>
            <a:avLst/>
            <a:gdLst/>
            <a:ahLst/>
            <a:cxnLst/>
            <a:rect l="l" t="t" r="r" b="b"/>
            <a:pathLst>
              <a:path w="1077595" h="857250">
                <a:moveTo>
                  <a:pt x="0" y="856773"/>
                </a:moveTo>
                <a:lnTo>
                  <a:pt x="107753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24895" y="2791069"/>
            <a:ext cx="106302" cy="974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46024" y="3698851"/>
            <a:ext cx="139763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CIFAR-10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images,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812015" y="3280400"/>
            <a:ext cx="13595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10 </a:t>
            </a:r>
            <a:r>
              <a:rPr sz="1800" spc="-5" dirty="0">
                <a:latin typeface="Arial"/>
                <a:cs typeface="Arial"/>
              </a:rPr>
              <a:t>output  neurons,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one  per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162812" y="2743319"/>
            <a:ext cx="1059180" cy="356235"/>
          </a:xfrm>
          <a:custGeom>
            <a:avLst/>
            <a:gdLst/>
            <a:ahLst/>
            <a:cxnLst/>
            <a:rect l="l" t="t" r="r" b="b"/>
            <a:pathLst>
              <a:path w="1059179" h="356235">
                <a:moveTo>
                  <a:pt x="1058647" y="355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71337" y="2703969"/>
            <a:ext cx="111024" cy="786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7672" y="1336256"/>
            <a:ext cx="10293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50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hidden  neurons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932096" y="1559071"/>
            <a:ext cx="1664335" cy="167640"/>
          </a:xfrm>
          <a:custGeom>
            <a:avLst/>
            <a:gdLst/>
            <a:ahLst/>
            <a:cxnLst/>
            <a:rect l="l" t="t" r="r" b="b"/>
            <a:pathLst>
              <a:path w="1664335" h="167639">
                <a:moveTo>
                  <a:pt x="0" y="0"/>
                </a:moveTo>
                <a:lnTo>
                  <a:pt x="1664071" y="167362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83492" y="1685601"/>
            <a:ext cx="108224" cy="816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66</a:t>
            </a:fld>
            <a:endParaRPr sz="2000"/>
          </a:p>
        </p:txBody>
      </p:sp>
      <p:sp>
        <p:nvSpPr>
          <p:cNvPr id="79" name="object 7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64F4039D-E5A2-4B3C-9543-889F84DFDB4E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24" y="115809"/>
            <a:ext cx="6964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Arial"/>
                <a:cs typeface="Arial"/>
              </a:rPr>
              <a:t>Double </a:t>
            </a:r>
            <a:r>
              <a:rPr sz="3000" b="0" dirty="0">
                <a:latin typeface="Arial"/>
                <a:cs typeface="Arial"/>
              </a:rPr>
              <a:t>check </a:t>
            </a:r>
            <a:r>
              <a:rPr sz="3000" b="0" spc="-5" dirty="0">
                <a:latin typeface="Arial"/>
                <a:cs typeface="Arial"/>
              </a:rPr>
              <a:t>that the loss is</a:t>
            </a:r>
            <a:r>
              <a:rPr sz="3000" b="0" spc="-95" dirty="0">
                <a:latin typeface="Arial"/>
                <a:cs typeface="Arial"/>
              </a:rPr>
              <a:t> </a:t>
            </a:r>
            <a:r>
              <a:rPr sz="3000" b="0" dirty="0">
                <a:latin typeface="Arial"/>
                <a:cs typeface="Arial"/>
              </a:rPr>
              <a:t>reasonable: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1922" y="962560"/>
            <a:ext cx="6323012" cy="1709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8499" y="3136618"/>
            <a:ext cx="8000983" cy="857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7936" y="3971642"/>
            <a:ext cx="541655" cy="132080"/>
          </a:xfrm>
          <a:custGeom>
            <a:avLst/>
            <a:gdLst/>
            <a:ahLst/>
            <a:cxnLst/>
            <a:rect l="l" t="t" r="r" b="b"/>
            <a:pathLst>
              <a:path w="541655" h="132079">
                <a:moveTo>
                  <a:pt x="541108" y="131674"/>
                </a:moveTo>
                <a:lnTo>
                  <a:pt x="0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7648" y="3911504"/>
            <a:ext cx="165732" cy="120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3117" y="3639867"/>
            <a:ext cx="1983739" cy="291465"/>
          </a:xfrm>
          <a:custGeom>
            <a:avLst/>
            <a:gdLst/>
            <a:ahLst/>
            <a:cxnLst/>
            <a:rect l="l" t="t" r="r" b="b"/>
            <a:pathLst>
              <a:path w="1983739" h="291464">
                <a:moveTo>
                  <a:pt x="1983171" y="291274"/>
                </a:moveTo>
                <a:lnTo>
                  <a:pt x="0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0530" y="3578880"/>
            <a:ext cx="163749" cy="1219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45015" y="3995068"/>
            <a:ext cx="26911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returns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the loss and the  gradient for all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29690" y="3367193"/>
            <a:ext cx="497840" cy="229870"/>
          </a:xfrm>
          <a:custGeom>
            <a:avLst/>
            <a:gdLst/>
            <a:ahLst/>
            <a:cxnLst/>
            <a:rect l="l" t="t" r="r" b="b"/>
            <a:pathLst>
              <a:path w="497839" h="229870">
                <a:moveTo>
                  <a:pt x="0" y="0"/>
                </a:moveTo>
                <a:lnTo>
                  <a:pt x="497398" y="0"/>
                </a:lnTo>
                <a:lnTo>
                  <a:pt x="497398" y="229499"/>
                </a:lnTo>
                <a:lnTo>
                  <a:pt x="0" y="229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49743" y="3364372"/>
            <a:ext cx="2185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disable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regularization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67</a:t>
            </a:fld>
            <a:endParaRPr sz="200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79F37A65-F0DB-4B1F-9F18-DD1782089C71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663171" y="3766469"/>
            <a:ext cx="120523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 ~2.3.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“correct”</a:t>
            </a:r>
            <a:r>
              <a:rPr sz="18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for  10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049" y="3169943"/>
            <a:ext cx="8000983" cy="847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024" y="115809"/>
            <a:ext cx="6964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Arial"/>
                <a:cs typeface="Arial"/>
              </a:rPr>
              <a:t>Double </a:t>
            </a:r>
            <a:r>
              <a:rPr sz="3000" b="0" dirty="0">
                <a:latin typeface="Arial"/>
                <a:cs typeface="Arial"/>
              </a:rPr>
              <a:t>check </a:t>
            </a:r>
            <a:r>
              <a:rPr sz="3000" b="0" spc="-5" dirty="0">
                <a:latin typeface="Arial"/>
                <a:cs typeface="Arial"/>
              </a:rPr>
              <a:t>that the loss is</a:t>
            </a:r>
            <a:r>
              <a:rPr sz="3000" b="0" spc="-95" dirty="0">
                <a:latin typeface="Arial"/>
                <a:cs typeface="Arial"/>
              </a:rPr>
              <a:t> </a:t>
            </a:r>
            <a:r>
              <a:rPr sz="3000" b="0" dirty="0">
                <a:latin typeface="Arial"/>
                <a:cs typeface="Arial"/>
              </a:rPr>
              <a:t>reasonable: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1922" y="962560"/>
            <a:ext cx="6323012" cy="1709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0648" y="3957916"/>
            <a:ext cx="1284605" cy="203200"/>
          </a:xfrm>
          <a:custGeom>
            <a:avLst/>
            <a:gdLst/>
            <a:ahLst/>
            <a:cxnLst/>
            <a:rect l="l" t="t" r="r" b="b"/>
            <a:pathLst>
              <a:path w="1284605" h="203200">
                <a:moveTo>
                  <a:pt x="1284444" y="202774"/>
                </a:moveTo>
                <a:lnTo>
                  <a:pt x="0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8271" y="3897029"/>
            <a:ext cx="164024" cy="121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9690" y="3367193"/>
            <a:ext cx="497840" cy="229870"/>
          </a:xfrm>
          <a:custGeom>
            <a:avLst/>
            <a:gdLst/>
            <a:ahLst/>
            <a:cxnLst/>
            <a:rect l="l" t="t" r="r" b="b"/>
            <a:pathLst>
              <a:path w="497839" h="229870">
                <a:moveTo>
                  <a:pt x="0" y="0"/>
                </a:moveTo>
                <a:lnTo>
                  <a:pt x="497398" y="0"/>
                </a:lnTo>
                <a:lnTo>
                  <a:pt x="497398" y="229499"/>
                </a:lnTo>
                <a:lnTo>
                  <a:pt x="0" y="229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49743" y="3364372"/>
            <a:ext cx="233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crank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up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regularization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68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07432D90-0FC8-43F5-991A-C12084C48F37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3272770" y="3995068"/>
            <a:ext cx="346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 went up, good.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(sanity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check)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4" y="12843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Lets try to train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4" y="852331"/>
            <a:ext cx="266700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just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Tip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Make sure</a:t>
            </a:r>
            <a:r>
              <a:rPr sz="24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that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you can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overfit</a:t>
            </a:r>
            <a:r>
              <a:rPr sz="2400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very  small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portion of the  training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9368" y="67599"/>
            <a:ext cx="5811626" cy="3611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3793" y="1329522"/>
            <a:ext cx="5930265" cy="2687955"/>
          </a:xfrm>
          <a:custGeom>
            <a:avLst/>
            <a:gdLst/>
            <a:ahLst/>
            <a:cxnLst/>
            <a:rect l="l" t="t" r="r" b="b"/>
            <a:pathLst>
              <a:path w="5930265" h="2687954">
                <a:moveTo>
                  <a:pt x="0" y="0"/>
                </a:moveTo>
                <a:lnTo>
                  <a:pt x="5930088" y="0"/>
                </a:lnTo>
                <a:lnTo>
                  <a:pt x="5930088" y="2687694"/>
                </a:lnTo>
                <a:lnTo>
                  <a:pt x="0" y="26876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83492" y="1791426"/>
            <a:ext cx="2293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above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69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7FC401B5-4171-462C-B2AD-E9EFE30A6C63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3610590" y="2153375"/>
            <a:ext cx="471424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42265" marR="205740" indent="-329565">
              <a:lnSpc>
                <a:spcPts val="2850"/>
              </a:lnSpc>
              <a:spcBef>
                <a:spcPts val="219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take the first 20 examples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from  CIFAR-10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74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turn off </a:t>
            </a:r>
            <a:r>
              <a:rPr sz="2400" dirty="0">
                <a:latin typeface="Arial"/>
                <a:cs typeface="Arial"/>
              </a:rPr>
              <a:t>regularization (reg =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0.0)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simple vanilla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‘sgd’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9" y="79469"/>
            <a:ext cx="3708400" cy="8890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b="0" spc="-5" dirty="0">
                <a:latin typeface="Arial"/>
                <a:cs typeface="Arial"/>
              </a:rPr>
              <a:t>Where we are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now...</a:t>
            </a:r>
          </a:p>
          <a:p>
            <a:pPr marL="280035">
              <a:lnSpc>
                <a:spcPct val="100000"/>
              </a:lnSpc>
              <a:spcBef>
                <a:spcPts val="300"/>
              </a:spcBef>
            </a:pPr>
            <a:r>
              <a:rPr sz="2800" spc="-5" dirty="0"/>
              <a:t>Convolutional</a:t>
            </a:r>
            <a:r>
              <a:rPr sz="2800" spc="-85" dirty="0"/>
              <a:t> </a:t>
            </a:r>
            <a:r>
              <a:rPr sz="2800" spc="-5" dirty="0"/>
              <a:t>Layer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221872" y="193407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5044" y="119084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1872" y="119084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1872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1872" y="119084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35044" y="193407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03338" y="2055020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95563" y="119084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03338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3338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03338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95563" y="2055020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07517" y="355471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71819" y="14815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6910" y="39463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28894" y="257309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37539" y="25573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37539" y="25573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24842" y="2622424"/>
            <a:ext cx="186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Convolution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52713" y="2055020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4938" y="119084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2713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2713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52713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44937" y="2055020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038834" y="396819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4411" y="353174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86110" y="195143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31711" y="158855"/>
            <a:ext cx="4134485" cy="957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For example, if we had </a:t>
            </a:r>
            <a:r>
              <a:rPr sz="1800" dirty="0">
                <a:latin typeface="Arial"/>
                <a:cs typeface="Arial"/>
              </a:rPr>
              <a:t>6 </a:t>
            </a:r>
            <a:r>
              <a:rPr sz="1800" spc="-5" dirty="0">
                <a:latin typeface="Arial"/>
                <a:cs typeface="Arial"/>
              </a:rPr>
              <a:t>5x5 filters, we’ll  get </a:t>
            </a:r>
            <a:r>
              <a:rPr sz="1800" dirty="0">
                <a:latin typeface="Arial"/>
                <a:cs typeface="Arial"/>
              </a:rPr>
              <a:t>6 separate </a:t>
            </a:r>
            <a:r>
              <a:rPr sz="1800" spc="-5" dirty="0">
                <a:latin typeface="Arial"/>
                <a:cs typeface="Arial"/>
              </a:rPr>
              <a:t>activation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maps:</a:t>
            </a:r>
            <a:endParaRPr sz="1800">
              <a:latin typeface="Arial"/>
              <a:cs typeface="Arial"/>
            </a:endParaRPr>
          </a:p>
          <a:p>
            <a:pPr marL="1184275">
              <a:lnSpc>
                <a:spcPct val="100000"/>
              </a:lnSpc>
              <a:spcBef>
                <a:spcPts val="84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05112" y="2055020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97337" y="119084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05112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05112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05112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97337" y="2055020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57512" y="2055020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49737" y="119084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AC1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57512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FF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57512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57512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49737" y="2055020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09912" y="2055020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02137" y="119084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CA7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309912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F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9912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9912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02137" y="2055020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62312" y="2055020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54537" y="119084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8B6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62312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BE9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62312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62312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54537" y="2055020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92673" y="4249817"/>
            <a:ext cx="6399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We </a:t>
            </a:r>
            <a:r>
              <a:rPr sz="2000" dirty="0">
                <a:latin typeface="Arial"/>
                <a:cs typeface="Arial"/>
              </a:rPr>
              <a:t>stack </a:t>
            </a:r>
            <a:r>
              <a:rPr sz="2000" spc="-5" dirty="0">
                <a:latin typeface="Arial"/>
                <a:cs typeface="Arial"/>
              </a:rPr>
              <a:t>these up to get </a:t>
            </a:r>
            <a:r>
              <a:rPr sz="2000" dirty="0">
                <a:latin typeface="Arial"/>
                <a:cs typeface="Arial"/>
              </a:rPr>
              <a:t>a “new </a:t>
            </a:r>
            <a:r>
              <a:rPr sz="2000" spc="-5" dirty="0">
                <a:latin typeface="Arial"/>
                <a:cs typeface="Arial"/>
              </a:rPr>
              <a:t>image” of </a:t>
            </a:r>
            <a:r>
              <a:rPr sz="2000" dirty="0">
                <a:latin typeface="Arial"/>
                <a:cs typeface="Arial"/>
              </a:rPr>
              <a:t>size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28x28x6!</a:t>
            </a:r>
            <a:endParaRPr sz="20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FD8658C6-0C85-4C02-A2F4-D273B5DCAA7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0" name="object 60"/>
          <p:cNvSpPr txBox="1"/>
          <p:nvPr/>
        </p:nvSpPr>
        <p:spPr>
          <a:xfrm>
            <a:off x="6812343" y="471344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C9D1093C-79DE-41DD-8EC7-761DAD670C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7</a:t>
            </a:fld>
            <a:endParaRPr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4" y="128432"/>
            <a:ext cx="298323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Lets try to train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321310" algn="just">
              <a:lnSpc>
                <a:spcPts val="2850"/>
              </a:lnSpc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Tip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Make sure</a:t>
            </a:r>
            <a:r>
              <a:rPr sz="24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that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you can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overfit</a:t>
            </a:r>
            <a:r>
              <a:rPr sz="2400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very  small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portion of the  training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59368" y="67599"/>
            <a:ext cx="5811626" cy="3611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33992" y="3746217"/>
            <a:ext cx="4983914" cy="816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1243" y="1873358"/>
            <a:ext cx="384810" cy="2280920"/>
          </a:xfrm>
          <a:custGeom>
            <a:avLst/>
            <a:gdLst/>
            <a:ahLst/>
            <a:cxnLst/>
            <a:rect l="l" t="t" r="r" b="b"/>
            <a:pathLst>
              <a:path w="384810" h="2280920">
                <a:moveTo>
                  <a:pt x="238124" y="0"/>
                </a:moveTo>
                <a:lnTo>
                  <a:pt x="0" y="0"/>
                </a:lnTo>
                <a:lnTo>
                  <a:pt x="0" y="2280907"/>
                </a:lnTo>
                <a:lnTo>
                  <a:pt x="384224" y="2280907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6418" y="4072266"/>
            <a:ext cx="210999" cy="163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5199" y="3283876"/>
            <a:ext cx="268160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Very </a:t>
            </a:r>
            <a:r>
              <a:rPr sz="2400" dirty="0">
                <a:solidFill>
                  <a:srgbClr val="38751C"/>
                </a:solidFill>
                <a:latin typeface="Arial"/>
                <a:cs typeface="Arial"/>
              </a:rPr>
              <a:t>small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loss,  train accuracy</a:t>
            </a:r>
            <a:r>
              <a:rPr sz="24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1.00,  nice!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70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C55A97BF-441E-478E-BF47-42CD678D885B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4" y="128432"/>
            <a:ext cx="3021965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Lets try to train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Start with </a:t>
            </a:r>
            <a:r>
              <a:rPr sz="2400" dirty="0">
                <a:latin typeface="Arial"/>
                <a:cs typeface="Arial"/>
              </a:rPr>
              <a:t>small  regularization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find  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the loss go  down.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59493" y="67599"/>
            <a:ext cx="5884488" cy="2664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3793" y="1262547"/>
            <a:ext cx="5786755" cy="1673860"/>
          </a:xfrm>
          <a:custGeom>
            <a:avLst/>
            <a:gdLst/>
            <a:ahLst/>
            <a:cxnLst/>
            <a:rect l="l" t="t" r="r" b="b"/>
            <a:pathLst>
              <a:path w="5786755" h="1673860">
                <a:moveTo>
                  <a:pt x="0" y="0"/>
                </a:moveTo>
                <a:lnTo>
                  <a:pt x="5786688" y="0"/>
                </a:lnTo>
                <a:lnTo>
                  <a:pt x="5786688" y="1673696"/>
                </a:lnTo>
                <a:lnTo>
                  <a:pt x="0" y="16736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71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FBEB9A84-D0C5-4951-AD1B-4AFC2B942EE1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12843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"/>
                <a:cs typeface="Arial"/>
              </a:rPr>
              <a:t>Lets try to train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now…</a:t>
            </a:r>
          </a:p>
        </p:txBody>
      </p:sp>
      <p:sp>
        <p:nvSpPr>
          <p:cNvPr id="3" name="object 3"/>
          <p:cNvSpPr/>
          <p:nvPr/>
        </p:nvSpPr>
        <p:spPr>
          <a:xfrm>
            <a:off x="3259493" y="67599"/>
            <a:ext cx="5884488" cy="2664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4" y="852331"/>
            <a:ext cx="6336665" cy="223837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3319779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Start with </a:t>
            </a:r>
            <a:r>
              <a:rPr sz="2400" dirty="0">
                <a:latin typeface="Arial"/>
                <a:cs typeface="Arial"/>
              </a:rPr>
              <a:t>small  regularization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find  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the loss go  down.</a:t>
            </a:r>
            <a:endParaRPr sz="2400">
              <a:latin typeface="Arial"/>
              <a:cs typeface="Arial"/>
            </a:endParaRPr>
          </a:p>
          <a:p>
            <a:pPr marL="4164329">
              <a:lnSpc>
                <a:spcPct val="100000"/>
              </a:lnSpc>
              <a:spcBef>
                <a:spcPts val="89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 barely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changing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3290" y="1224297"/>
            <a:ext cx="975994" cy="1454150"/>
          </a:xfrm>
          <a:custGeom>
            <a:avLst/>
            <a:gdLst/>
            <a:ahLst/>
            <a:cxnLst/>
            <a:rect l="l" t="t" r="r" b="b"/>
            <a:pathLst>
              <a:path w="975995" h="1454150">
                <a:moveTo>
                  <a:pt x="0" y="0"/>
                </a:moveTo>
                <a:lnTo>
                  <a:pt x="975598" y="0"/>
                </a:lnTo>
                <a:lnTo>
                  <a:pt x="975598" y="1453797"/>
                </a:lnTo>
                <a:lnTo>
                  <a:pt x="0" y="14537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6387" y="1224297"/>
            <a:ext cx="839469" cy="1377315"/>
          </a:xfrm>
          <a:custGeom>
            <a:avLst/>
            <a:gdLst/>
            <a:ahLst/>
            <a:cxnLst/>
            <a:rect l="l" t="t" r="r" b="b"/>
            <a:pathLst>
              <a:path w="839470" h="1377314">
                <a:moveTo>
                  <a:pt x="0" y="0"/>
                </a:moveTo>
                <a:lnTo>
                  <a:pt x="839098" y="0"/>
                </a:lnTo>
                <a:lnTo>
                  <a:pt x="839098" y="1377297"/>
                </a:lnTo>
                <a:lnTo>
                  <a:pt x="0" y="1377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0214" y="994148"/>
            <a:ext cx="1265555" cy="219075"/>
          </a:xfrm>
          <a:custGeom>
            <a:avLst/>
            <a:gdLst/>
            <a:ahLst/>
            <a:cxnLst/>
            <a:rect l="l" t="t" r="r" b="b"/>
            <a:pathLst>
              <a:path w="1265554" h="219075">
                <a:moveTo>
                  <a:pt x="0" y="0"/>
                </a:moveTo>
                <a:lnTo>
                  <a:pt x="1265097" y="0"/>
                </a:lnTo>
                <a:lnTo>
                  <a:pt x="1265097" y="218999"/>
                </a:lnTo>
                <a:lnTo>
                  <a:pt x="0" y="218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72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21070DB8-3F42-4127-B583-77E977F1EDA3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12843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"/>
                <a:cs typeface="Arial"/>
              </a:rPr>
              <a:t>Lets try to train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now…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4" y="852331"/>
            <a:ext cx="3021965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Start with </a:t>
            </a:r>
            <a:r>
              <a:rPr sz="2400" dirty="0">
                <a:latin typeface="Arial"/>
                <a:cs typeface="Arial"/>
              </a:rPr>
              <a:t>small  regularization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find  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the loss go  down.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3024026"/>
            <a:ext cx="30816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loss not going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down: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too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59493" y="67599"/>
            <a:ext cx="5884488" cy="2664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24792" y="2790473"/>
            <a:ext cx="38868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 barely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changing: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Learning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is  probably too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3290" y="1224297"/>
            <a:ext cx="975994" cy="1454150"/>
          </a:xfrm>
          <a:custGeom>
            <a:avLst/>
            <a:gdLst/>
            <a:ahLst/>
            <a:cxnLst/>
            <a:rect l="l" t="t" r="r" b="b"/>
            <a:pathLst>
              <a:path w="975995" h="1454150">
                <a:moveTo>
                  <a:pt x="0" y="0"/>
                </a:moveTo>
                <a:lnTo>
                  <a:pt x="975598" y="0"/>
                </a:lnTo>
                <a:lnTo>
                  <a:pt x="975598" y="1453797"/>
                </a:lnTo>
                <a:lnTo>
                  <a:pt x="0" y="14537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6387" y="1224297"/>
            <a:ext cx="839469" cy="1377315"/>
          </a:xfrm>
          <a:custGeom>
            <a:avLst/>
            <a:gdLst/>
            <a:ahLst/>
            <a:cxnLst/>
            <a:rect l="l" t="t" r="r" b="b"/>
            <a:pathLst>
              <a:path w="839470" h="1377314">
                <a:moveTo>
                  <a:pt x="0" y="0"/>
                </a:moveTo>
                <a:lnTo>
                  <a:pt x="839098" y="0"/>
                </a:lnTo>
                <a:lnTo>
                  <a:pt x="839098" y="1377297"/>
                </a:lnTo>
                <a:lnTo>
                  <a:pt x="0" y="1377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0214" y="994148"/>
            <a:ext cx="1265555" cy="219075"/>
          </a:xfrm>
          <a:custGeom>
            <a:avLst/>
            <a:gdLst/>
            <a:ahLst/>
            <a:cxnLst/>
            <a:rect l="l" t="t" r="r" b="b"/>
            <a:pathLst>
              <a:path w="1265554" h="219075">
                <a:moveTo>
                  <a:pt x="0" y="0"/>
                </a:moveTo>
                <a:lnTo>
                  <a:pt x="1265097" y="0"/>
                </a:lnTo>
                <a:lnTo>
                  <a:pt x="1265097" y="218999"/>
                </a:lnTo>
                <a:lnTo>
                  <a:pt x="0" y="218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73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DC14832C-3F44-4FF8-B5F3-41739F8B178C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12843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"/>
                <a:cs typeface="Arial"/>
              </a:rPr>
              <a:t>Lets try to train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now…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4" y="852331"/>
            <a:ext cx="3021965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Start with </a:t>
            </a:r>
            <a:r>
              <a:rPr sz="2400" dirty="0">
                <a:latin typeface="Arial"/>
                <a:cs typeface="Arial"/>
              </a:rPr>
              <a:t>small  regularization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find  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the loss go  down.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3024026"/>
            <a:ext cx="30816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loss not going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down: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too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59493" y="67599"/>
            <a:ext cx="5884488" cy="2664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24792" y="2790473"/>
            <a:ext cx="38868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 barely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changing: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Learning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is  probably too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4792" y="3619146"/>
            <a:ext cx="403479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Notice train/val accuracy goes to 20%  though, what’s up with that?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(remember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this is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softmax)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63290" y="1224297"/>
            <a:ext cx="975994" cy="1454150"/>
          </a:xfrm>
          <a:custGeom>
            <a:avLst/>
            <a:gdLst/>
            <a:ahLst/>
            <a:cxnLst/>
            <a:rect l="l" t="t" r="r" b="b"/>
            <a:pathLst>
              <a:path w="975995" h="1454150">
                <a:moveTo>
                  <a:pt x="0" y="0"/>
                </a:moveTo>
                <a:lnTo>
                  <a:pt x="975598" y="0"/>
                </a:lnTo>
                <a:lnTo>
                  <a:pt x="975598" y="1453797"/>
                </a:lnTo>
                <a:lnTo>
                  <a:pt x="0" y="14537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76387" y="1224297"/>
            <a:ext cx="839469" cy="1377315"/>
          </a:xfrm>
          <a:custGeom>
            <a:avLst/>
            <a:gdLst/>
            <a:ahLst/>
            <a:cxnLst/>
            <a:rect l="l" t="t" r="r" b="b"/>
            <a:pathLst>
              <a:path w="839470" h="1377314">
                <a:moveTo>
                  <a:pt x="0" y="0"/>
                </a:moveTo>
                <a:lnTo>
                  <a:pt x="839098" y="0"/>
                </a:lnTo>
                <a:lnTo>
                  <a:pt x="839098" y="1377297"/>
                </a:lnTo>
                <a:lnTo>
                  <a:pt x="0" y="1377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90214" y="994148"/>
            <a:ext cx="1265555" cy="219075"/>
          </a:xfrm>
          <a:custGeom>
            <a:avLst/>
            <a:gdLst/>
            <a:ahLst/>
            <a:cxnLst/>
            <a:rect l="l" t="t" r="r" b="b"/>
            <a:pathLst>
              <a:path w="1265554" h="219075">
                <a:moveTo>
                  <a:pt x="0" y="0"/>
                </a:moveTo>
                <a:lnTo>
                  <a:pt x="1265097" y="0"/>
                </a:lnTo>
                <a:lnTo>
                  <a:pt x="1265097" y="218999"/>
                </a:lnTo>
                <a:lnTo>
                  <a:pt x="0" y="218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74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8B35D8E-7E10-4A1C-B38F-70CFB08EF0C5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12843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"/>
                <a:cs typeface="Arial"/>
              </a:rPr>
              <a:t>Lets try to train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now…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64769">
              <a:lnSpc>
                <a:spcPts val="2850"/>
              </a:lnSpc>
              <a:spcBef>
                <a:spcPts val="219"/>
              </a:spcBef>
            </a:pPr>
            <a:r>
              <a:rPr spc="-5" dirty="0"/>
              <a:t>Start with </a:t>
            </a:r>
            <a:r>
              <a:rPr dirty="0"/>
              <a:t>small  regularization </a:t>
            </a:r>
            <a:r>
              <a:rPr spc="-5" dirty="0"/>
              <a:t>and</a:t>
            </a:r>
            <a:r>
              <a:rPr spc="-105" dirty="0"/>
              <a:t> </a:t>
            </a:r>
            <a:r>
              <a:rPr spc="-5" dirty="0"/>
              <a:t>find  learning </a:t>
            </a:r>
            <a:r>
              <a:rPr dirty="0"/>
              <a:t>rate </a:t>
            </a:r>
            <a:r>
              <a:rPr spc="-5" dirty="0"/>
              <a:t>that  </a:t>
            </a:r>
            <a:r>
              <a:rPr dirty="0"/>
              <a:t>makes </a:t>
            </a:r>
            <a:r>
              <a:rPr spc="-5" dirty="0"/>
              <a:t>the loss go  down.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ts val="2865"/>
              </a:lnSpc>
            </a:pPr>
            <a:r>
              <a:rPr b="1" spc="-5" dirty="0">
                <a:latin typeface="Arial"/>
                <a:cs typeface="Arial"/>
              </a:rPr>
              <a:t>loss not going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down:</a:t>
            </a:r>
          </a:p>
          <a:p>
            <a:pPr marL="12700">
              <a:lnSpc>
                <a:spcPts val="2865"/>
              </a:lnSpc>
            </a:pPr>
            <a:r>
              <a:rPr spc="-5" dirty="0"/>
              <a:t>learning </a:t>
            </a:r>
            <a:r>
              <a:rPr dirty="0"/>
              <a:t>rate </a:t>
            </a:r>
            <a:r>
              <a:rPr spc="-5" dirty="0"/>
              <a:t>too</a:t>
            </a:r>
            <a:r>
              <a:rPr spc="-55" dirty="0"/>
              <a:t> </a:t>
            </a:r>
            <a:r>
              <a:rPr spc="-5" dirty="0"/>
              <a:t>low</a:t>
            </a:r>
          </a:p>
        </p:txBody>
      </p:sp>
      <p:sp>
        <p:nvSpPr>
          <p:cNvPr id="4" name="object 4"/>
          <p:cNvSpPr/>
          <p:nvPr/>
        </p:nvSpPr>
        <p:spPr>
          <a:xfrm>
            <a:off x="3182968" y="142899"/>
            <a:ext cx="5837888" cy="219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8568" y="1005258"/>
            <a:ext cx="5786755" cy="1673860"/>
          </a:xfrm>
          <a:custGeom>
            <a:avLst/>
            <a:gdLst/>
            <a:ahLst/>
            <a:cxnLst/>
            <a:rect l="l" t="t" r="r" b="b"/>
            <a:pathLst>
              <a:path w="5786755" h="1673860">
                <a:moveTo>
                  <a:pt x="0" y="0"/>
                </a:moveTo>
                <a:lnTo>
                  <a:pt x="5786688" y="0"/>
                </a:lnTo>
                <a:lnTo>
                  <a:pt x="5786688" y="1673686"/>
                </a:lnTo>
                <a:lnTo>
                  <a:pt x="0" y="16736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24845" y="1682149"/>
            <a:ext cx="3109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Now let’s try learning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1e6.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2113" y="1259737"/>
            <a:ext cx="54610" cy="448945"/>
          </a:xfrm>
          <a:custGeom>
            <a:avLst/>
            <a:gdLst/>
            <a:ahLst/>
            <a:cxnLst/>
            <a:rect l="l" t="t" r="r" b="b"/>
            <a:pathLst>
              <a:path w="54610" h="448944">
                <a:moveTo>
                  <a:pt x="54074" y="44875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6513" y="1216822"/>
            <a:ext cx="31750" cy="45085"/>
          </a:xfrm>
          <a:custGeom>
            <a:avLst/>
            <a:gdLst/>
            <a:ahLst/>
            <a:cxnLst/>
            <a:rect l="l" t="t" r="r" b="b"/>
            <a:pathLst>
              <a:path w="31750" h="45084">
                <a:moveTo>
                  <a:pt x="0" y="44797"/>
                </a:moveTo>
                <a:lnTo>
                  <a:pt x="10449" y="0"/>
                </a:lnTo>
                <a:lnTo>
                  <a:pt x="31224" y="41032"/>
                </a:lnTo>
                <a:lnTo>
                  <a:pt x="0" y="447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6513" y="1216822"/>
            <a:ext cx="31750" cy="45085"/>
          </a:xfrm>
          <a:custGeom>
            <a:avLst/>
            <a:gdLst/>
            <a:ahLst/>
            <a:cxnLst/>
            <a:rect l="l" t="t" r="r" b="b"/>
            <a:pathLst>
              <a:path w="31750" h="45084">
                <a:moveTo>
                  <a:pt x="31224" y="41032"/>
                </a:moveTo>
                <a:lnTo>
                  <a:pt x="10449" y="0"/>
                </a:lnTo>
                <a:lnTo>
                  <a:pt x="0" y="44797"/>
                </a:lnTo>
                <a:lnTo>
                  <a:pt x="31224" y="4103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75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CEA6DB29-A563-49E0-A359-1D11954DE157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3188" y="2796378"/>
            <a:ext cx="261620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cost: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NaN almost  always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means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high  learning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rate...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4" y="128432"/>
            <a:ext cx="3021965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Lets try to train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Start with </a:t>
            </a:r>
            <a:r>
              <a:rPr sz="2400" dirty="0">
                <a:latin typeface="Arial"/>
                <a:cs typeface="Arial"/>
              </a:rPr>
              <a:t>small  regularization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find  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the loss go  down.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3024026"/>
            <a:ext cx="308165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loss not going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down:  </a:t>
            </a:r>
            <a:r>
              <a:rPr sz="2400" spc="-5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too low  </a:t>
            </a:r>
            <a:r>
              <a:rPr sz="2400" b="1" spc="-5" dirty="0">
                <a:latin typeface="Arial"/>
                <a:cs typeface="Arial"/>
              </a:rPr>
              <a:t>loss exploding:  </a:t>
            </a:r>
            <a:r>
              <a:rPr sz="2400" spc="-5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too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high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82968" y="142899"/>
            <a:ext cx="5837888" cy="219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76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E7839A83-0A3A-4F42-9DD2-62B2421F55DA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12843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"/>
                <a:cs typeface="Arial"/>
              </a:rPr>
              <a:t>Lets try to train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now…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4" y="852331"/>
            <a:ext cx="3021965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Start with </a:t>
            </a:r>
            <a:r>
              <a:rPr sz="2400" dirty="0">
                <a:latin typeface="Arial"/>
                <a:cs typeface="Arial"/>
              </a:rPr>
              <a:t>small  regularization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find  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the loss go  down.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3024026"/>
            <a:ext cx="308165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loss not going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down:  </a:t>
            </a:r>
            <a:r>
              <a:rPr sz="2400" spc="-5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too low  </a:t>
            </a:r>
            <a:r>
              <a:rPr sz="2400" b="1" spc="-5" dirty="0">
                <a:latin typeface="Arial"/>
                <a:cs typeface="Arial"/>
              </a:rPr>
              <a:t>loss exploding:  </a:t>
            </a:r>
            <a:r>
              <a:rPr sz="2400" spc="-5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too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high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59493" y="0"/>
            <a:ext cx="5822213" cy="2001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64664" y="2445849"/>
            <a:ext cx="38468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3e-3 is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still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too high. Cost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explodes….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77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9C8E0404-265C-46E7-B27A-3FD45272667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4264664" y="3274523"/>
            <a:ext cx="36937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=&gt; Rough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range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for learning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we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should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be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cross-validating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is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somewhere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[1e-3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1e-5]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698" y="1740051"/>
            <a:ext cx="66522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latin typeface="Arial"/>
                <a:cs typeface="Arial"/>
              </a:rPr>
              <a:t>Hyperparameter</a:t>
            </a:r>
            <a:r>
              <a:rPr sz="4000" b="0" spc="-90" dirty="0">
                <a:latin typeface="Arial"/>
                <a:cs typeface="Arial"/>
              </a:rPr>
              <a:t> </a:t>
            </a:r>
            <a:r>
              <a:rPr sz="4000" b="0" spc="-5" dirty="0">
                <a:latin typeface="Arial"/>
                <a:cs typeface="Arial"/>
              </a:rPr>
              <a:t>Optimization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78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F8C28397-BD34-457C-922F-B42B9A1A5C7A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24" y="335158"/>
            <a:ext cx="4596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Cross-validation</a:t>
            </a:r>
            <a:r>
              <a:rPr sz="3000" spc="-85" dirty="0"/>
              <a:t> </a:t>
            </a:r>
            <a:r>
              <a:rPr sz="3000" spc="-5" dirty="0"/>
              <a:t>strategy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79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183493DD-51A0-4599-A136-EC4EE966D2CD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6924" y="1071630"/>
            <a:ext cx="7083425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coarse </a:t>
            </a:r>
            <a:r>
              <a:rPr sz="2400" b="1" dirty="0">
                <a:latin typeface="Arial"/>
                <a:cs typeface="Arial"/>
              </a:rPr>
              <a:t>-&gt; fine </a:t>
            </a:r>
            <a:r>
              <a:rPr sz="2400" dirty="0">
                <a:latin typeface="Arial"/>
                <a:cs typeface="Arial"/>
              </a:rPr>
              <a:t>cross-validation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stages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1800" b="1" spc="-5" dirty="0">
                <a:latin typeface="Arial"/>
                <a:cs typeface="Arial"/>
              </a:rPr>
              <a:t>First stage</a:t>
            </a:r>
            <a:r>
              <a:rPr sz="1800" spc="-5" dirty="0">
                <a:latin typeface="Arial"/>
                <a:cs typeface="Arial"/>
              </a:rPr>
              <a:t>: only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few epochs to get </a:t>
            </a:r>
            <a:r>
              <a:rPr sz="1800" dirty="0">
                <a:latin typeface="Arial"/>
                <a:cs typeface="Arial"/>
              </a:rPr>
              <a:t>rough </a:t>
            </a:r>
            <a:r>
              <a:rPr sz="1800" spc="-5" dirty="0">
                <a:latin typeface="Arial"/>
                <a:cs typeface="Arial"/>
              </a:rPr>
              <a:t>idea of what params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work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Second </a:t>
            </a:r>
            <a:r>
              <a:rPr sz="1800" b="1" dirty="0">
                <a:latin typeface="Arial"/>
                <a:cs typeface="Arial"/>
              </a:rPr>
              <a:t>stage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longer </a:t>
            </a:r>
            <a:r>
              <a:rPr sz="1800" dirty="0">
                <a:latin typeface="Arial"/>
                <a:cs typeface="Arial"/>
              </a:rPr>
              <a:t>running </a:t>
            </a:r>
            <a:r>
              <a:rPr sz="1800" spc="-5" dirty="0">
                <a:latin typeface="Arial"/>
                <a:cs typeface="Arial"/>
              </a:rPr>
              <a:t>time, finer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… (repeat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necessary)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048" y="3561749"/>
            <a:ext cx="520954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Tip for detecting explosions in 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solver: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If the </a:t>
            </a:r>
            <a:r>
              <a:rPr sz="1800" dirty="0">
                <a:latin typeface="Arial"/>
                <a:cs typeface="Arial"/>
              </a:rPr>
              <a:t>cost </a:t>
            </a:r>
            <a:r>
              <a:rPr sz="1800" spc="-5" dirty="0">
                <a:latin typeface="Arial"/>
                <a:cs typeface="Arial"/>
              </a:rPr>
              <a:t>is ever </a:t>
            </a:r>
            <a:r>
              <a:rPr sz="1800" dirty="0">
                <a:latin typeface="Arial"/>
                <a:cs typeface="Arial"/>
              </a:rPr>
              <a:t>&gt; 3 * </a:t>
            </a:r>
            <a:r>
              <a:rPr sz="1800" spc="-5" dirty="0">
                <a:latin typeface="Arial"/>
                <a:cs typeface="Arial"/>
              </a:rPr>
              <a:t>original </a:t>
            </a:r>
            <a:r>
              <a:rPr sz="1800" dirty="0">
                <a:latin typeface="Arial"/>
                <a:cs typeface="Arial"/>
              </a:rPr>
              <a:t>cost, </a:t>
            </a:r>
            <a:r>
              <a:rPr sz="1800" spc="-5" dirty="0">
                <a:latin typeface="Arial"/>
                <a:cs typeface="Arial"/>
              </a:rPr>
              <a:t>break out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early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8096" y="3505767"/>
            <a:ext cx="5049139" cy="901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3333" y="3500992"/>
            <a:ext cx="5059045" cy="911225"/>
          </a:xfrm>
          <a:custGeom>
            <a:avLst/>
            <a:gdLst/>
            <a:ahLst/>
            <a:cxnLst/>
            <a:rect l="l" t="t" r="r" b="b"/>
            <a:pathLst>
              <a:path w="5059045" h="911225">
                <a:moveTo>
                  <a:pt x="0" y="0"/>
                </a:moveTo>
                <a:lnTo>
                  <a:pt x="5058677" y="0"/>
                </a:lnTo>
                <a:lnTo>
                  <a:pt x="5058677" y="911148"/>
                </a:lnTo>
                <a:lnTo>
                  <a:pt x="0" y="9111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4573" y="1073070"/>
            <a:ext cx="3432918" cy="2287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6634" y="2150270"/>
            <a:ext cx="728906" cy="901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9524" y="4131838"/>
            <a:ext cx="156273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>
              <a:lnSpc>
                <a:spcPct val="1374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Landscape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CC0 1.0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latin typeface="Arial"/>
                <a:cs typeface="Arial"/>
              </a:rPr>
              <a:t>public domain 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Walking </a:t>
            </a:r>
            <a:r>
              <a:rPr sz="6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man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CC0 1.0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latin typeface="Arial"/>
                <a:cs typeface="Arial"/>
              </a:rPr>
              <a:t>public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99364" y="1073072"/>
            <a:ext cx="3041893" cy="2287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9" y="76019"/>
            <a:ext cx="8274050" cy="86296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b="0" spc="-5" dirty="0">
                <a:latin typeface="Arial"/>
                <a:cs typeface="Arial"/>
              </a:rPr>
              <a:t>Where we are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now...</a:t>
            </a:r>
          </a:p>
          <a:p>
            <a:pPr marL="280035">
              <a:lnSpc>
                <a:spcPct val="100000"/>
              </a:lnSpc>
              <a:spcBef>
                <a:spcPts val="305"/>
              </a:spcBef>
            </a:pPr>
            <a:r>
              <a:rPr sz="2600" spc="-5" dirty="0"/>
              <a:t>Learning network parameters </a:t>
            </a:r>
            <a:r>
              <a:rPr sz="2600" dirty="0"/>
              <a:t>through</a:t>
            </a:r>
            <a:r>
              <a:rPr sz="2600" spc="-105" dirty="0"/>
              <a:t> </a:t>
            </a:r>
            <a:r>
              <a:rPr sz="2600" spc="-5" dirty="0"/>
              <a:t>optimization</a:t>
            </a:r>
            <a:endParaRPr sz="2600"/>
          </a:p>
        </p:txBody>
      </p:sp>
      <p:sp>
        <p:nvSpPr>
          <p:cNvPr id="9" name="object 9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0304425-8AB1-4E9F-B035-FF5BFBCA83B7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E09F9EC-654E-465C-9A69-DD10D4057C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8</a:t>
            </a:fld>
            <a:endParaRPr sz="2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1398" y="487599"/>
            <a:ext cx="6638611" cy="1932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7546" y="2610544"/>
            <a:ext cx="5333989" cy="1838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7799" y="4036366"/>
            <a:ext cx="861694" cy="0"/>
          </a:xfrm>
          <a:custGeom>
            <a:avLst/>
            <a:gdLst/>
            <a:ahLst/>
            <a:cxnLst/>
            <a:rect l="l" t="t" r="r" b="b"/>
            <a:pathLst>
              <a:path w="861694">
                <a:moveTo>
                  <a:pt x="0" y="0"/>
                </a:moveTo>
                <a:lnTo>
                  <a:pt x="861298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9572" y="3995391"/>
            <a:ext cx="105499" cy="81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4223" y="3698851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30371" y="3940717"/>
            <a:ext cx="5382260" cy="182245"/>
          </a:xfrm>
          <a:custGeom>
            <a:avLst/>
            <a:gdLst/>
            <a:ahLst/>
            <a:cxnLst/>
            <a:rect l="l" t="t" r="r" b="b"/>
            <a:pathLst>
              <a:path w="5382259" h="182245">
                <a:moveTo>
                  <a:pt x="0" y="0"/>
                </a:moveTo>
                <a:lnTo>
                  <a:pt x="5381689" y="0"/>
                </a:lnTo>
                <a:lnTo>
                  <a:pt x="5381689" y="181799"/>
                </a:lnTo>
                <a:lnTo>
                  <a:pt x="0" y="18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39616" y="3616792"/>
            <a:ext cx="5382260" cy="182245"/>
          </a:xfrm>
          <a:custGeom>
            <a:avLst/>
            <a:gdLst/>
            <a:ahLst/>
            <a:cxnLst/>
            <a:rect l="l" t="t" r="r" b="b"/>
            <a:pathLst>
              <a:path w="5382259" h="182245">
                <a:moveTo>
                  <a:pt x="0" y="0"/>
                </a:moveTo>
                <a:lnTo>
                  <a:pt x="5381694" y="0"/>
                </a:lnTo>
                <a:lnTo>
                  <a:pt x="5381694" y="181799"/>
                </a:lnTo>
                <a:lnTo>
                  <a:pt x="0" y="18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9616" y="2635744"/>
            <a:ext cx="5382260" cy="182245"/>
          </a:xfrm>
          <a:custGeom>
            <a:avLst/>
            <a:gdLst/>
            <a:ahLst/>
            <a:cxnLst/>
            <a:rect l="l" t="t" r="r" b="b"/>
            <a:pathLst>
              <a:path w="5382259" h="182244">
                <a:moveTo>
                  <a:pt x="0" y="0"/>
                </a:moveTo>
                <a:lnTo>
                  <a:pt x="5381694" y="0"/>
                </a:lnTo>
                <a:lnTo>
                  <a:pt x="5381694" y="181799"/>
                </a:lnTo>
                <a:lnTo>
                  <a:pt x="0" y="18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4418" y="925348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171449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8443" y="884358"/>
            <a:ext cx="105499" cy="8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8249" y="0"/>
            <a:ext cx="8318500" cy="8699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4480560" algn="l"/>
              </a:tabLst>
            </a:pPr>
            <a:r>
              <a:rPr b="0" spc="-5" dirty="0">
                <a:latin typeface="Arial"/>
                <a:cs typeface="Arial"/>
              </a:rPr>
              <a:t>For example: </a:t>
            </a:r>
            <a:r>
              <a:rPr b="0" dirty="0">
                <a:latin typeface="Arial"/>
                <a:cs typeface="Arial"/>
              </a:rPr>
              <a:t>run</a:t>
            </a:r>
            <a:r>
              <a:rPr b="0" spc="-1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coarse search	</a:t>
            </a:r>
            <a:r>
              <a:rPr b="0" spc="-5" dirty="0">
                <a:latin typeface="Arial"/>
                <a:cs typeface="Arial"/>
              </a:rPr>
              <a:t>for </a:t>
            </a:r>
            <a:r>
              <a:rPr b="0" dirty="0">
                <a:latin typeface="Arial"/>
                <a:cs typeface="Arial"/>
              </a:rPr>
              <a:t>5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epochs</a:t>
            </a:r>
          </a:p>
          <a:p>
            <a:pPr marL="5039360">
              <a:lnSpc>
                <a:spcPct val="100000"/>
              </a:lnSpc>
              <a:spcBef>
                <a:spcPts val="445"/>
              </a:spcBef>
            </a:pPr>
            <a:r>
              <a:rPr b="0" spc="-5" dirty="0">
                <a:solidFill>
                  <a:srgbClr val="0000FF"/>
                </a:solidFill>
                <a:latin typeface="Arial"/>
                <a:cs typeface="Arial"/>
              </a:rPr>
              <a:t>note it’s best to</a:t>
            </a:r>
            <a:r>
              <a:rPr b="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0FF"/>
                </a:solidFill>
                <a:latin typeface="Arial"/>
                <a:cs typeface="Arial"/>
              </a:rPr>
              <a:t>optimize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80</a:t>
            </a:fld>
            <a:endParaRPr sz="20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A2CC78D0-70A7-448A-AB96-74CF07E6A4B5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5205141" y="826131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in log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space!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199" y="182134"/>
            <a:ext cx="38538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Arial"/>
                <a:cs typeface="Arial"/>
              </a:rPr>
              <a:t>Now </a:t>
            </a:r>
            <a:r>
              <a:rPr sz="3000" b="0" dirty="0">
                <a:latin typeface="Arial"/>
                <a:cs typeface="Arial"/>
              </a:rPr>
              <a:t>run </a:t>
            </a:r>
            <a:r>
              <a:rPr sz="3000" b="0" spc="-5" dirty="0">
                <a:latin typeface="Arial"/>
                <a:cs typeface="Arial"/>
              </a:rPr>
              <a:t>finer</a:t>
            </a:r>
            <a:r>
              <a:rPr sz="3000" b="0" spc="-105" dirty="0">
                <a:latin typeface="Arial"/>
                <a:cs typeface="Arial"/>
              </a:rPr>
              <a:t> </a:t>
            </a:r>
            <a:r>
              <a:rPr sz="3000" b="0" dirty="0">
                <a:latin typeface="Arial"/>
                <a:cs typeface="Arial"/>
              </a:rPr>
              <a:t>search...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2248" y="975748"/>
            <a:ext cx="6638611" cy="1932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548" y="1598996"/>
            <a:ext cx="7363459" cy="1589405"/>
          </a:xfrm>
          <a:custGeom>
            <a:avLst/>
            <a:gdLst/>
            <a:ahLst/>
            <a:cxnLst/>
            <a:rect l="l" t="t" r="r" b="b"/>
            <a:pathLst>
              <a:path w="7363459" h="1589405">
                <a:moveTo>
                  <a:pt x="0" y="0"/>
                </a:moveTo>
                <a:lnTo>
                  <a:pt x="7363185" y="0"/>
                </a:lnTo>
                <a:lnTo>
                  <a:pt x="7363185" y="1589396"/>
                </a:lnTo>
                <a:lnTo>
                  <a:pt x="0" y="15893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8843" y="812198"/>
            <a:ext cx="4577080" cy="1589405"/>
          </a:xfrm>
          <a:custGeom>
            <a:avLst/>
            <a:gdLst/>
            <a:ahLst/>
            <a:cxnLst/>
            <a:rect l="l" t="t" r="r" b="b"/>
            <a:pathLst>
              <a:path w="4577080" h="1589405">
                <a:moveTo>
                  <a:pt x="0" y="0"/>
                </a:moveTo>
                <a:lnTo>
                  <a:pt x="4576790" y="0"/>
                </a:lnTo>
                <a:lnTo>
                  <a:pt x="4576790" y="1589396"/>
                </a:lnTo>
                <a:lnTo>
                  <a:pt x="0" y="15893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6013" y="1033797"/>
            <a:ext cx="2260770" cy="565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4393" y="1330897"/>
            <a:ext cx="1791335" cy="0"/>
          </a:xfrm>
          <a:custGeom>
            <a:avLst/>
            <a:gdLst/>
            <a:ahLst/>
            <a:cxnLst/>
            <a:rect l="l" t="t" r="r" b="b"/>
            <a:pathLst>
              <a:path w="1791335">
                <a:moveTo>
                  <a:pt x="0" y="0"/>
                </a:moveTo>
                <a:lnTo>
                  <a:pt x="1790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85864" y="1289907"/>
            <a:ext cx="1054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29689" y="965960"/>
            <a:ext cx="10039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adjust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6720" y="1725521"/>
            <a:ext cx="4316566" cy="2815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7745" y="1721346"/>
            <a:ext cx="4481195" cy="182245"/>
          </a:xfrm>
          <a:custGeom>
            <a:avLst/>
            <a:gdLst/>
            <a:ahLst/>
            <a:cxnLst/>
            <a:rect l="l" t="t" r="r" b="b"/>
            <a:pathLst>
              <a:path w="4481195" h="182244">
                <a:moveTo>
                  <a:pt x="0" y="0"/>
                </a:moveTo>
                <a:lnTo>
                  <a:pt x="4481090" y="0"/>
                </a:lnTo>
                <a:lnTo>
                  <a:pt x="4481090" y="181799"/>
                </a:lnTo>
                <a:lnTo>
                  <a:pt x="0" y="18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77745" y="2626169"/>
            <a:ext cx="4481195" cy="239395"/>
          </a:xfrm>
          <a:custGeom>
            <a:avLst/>
            <a:gdLst/>
            <a:ahLst/>
            <a:cxnLst/>
            <a:rect l="l" t="t" r="r" b="b"/>
            <a:pathLst>
              <a:path w="4481195" h="239394">
                <a:moveTo>
                  <a:pt x="0" y="0"/>
                </a:moveTo>
                <a:lnTo>
                  <a:pt x="4481090" y="0"/>
                </a:lnTo>
                <a:lnTo>
                  <a:pt x="4481090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7745" y="3513968"/>
            <a:ext cx="4481195" cy="132715"/>
          </a:xfrm>
          <a:custGeom>
            <a:avLst/>
            <a:gdLst/>
            <a:ahLst/>
            <a:cxnLst/>
            <a:rect l="l" t="t" r="r" b="b"/>
            <a:pathLst>
              <a:path w="4481195" h="132714">
                <a:moveTo>
                  <a:pt x="0" y="0"/>
                </a:moveTo>
                <a:lnTo>
                  <a:pt x="4481090" y="0"/>
                </a:lnTo>
                <a:lnTo>
                  <a:pt x="4481090" y="132299"/>
                </a:lnTo>
                <a:lnTo>
                  <a:pt x="0" y="132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86065" y="2239408"/>
            <a:ext cx="191262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53% </a:t>
            </a:r>
            <a:r>
              <a:rPr sz="1400" dirty="0">
                <a:latin typeface="Arial"/>
                <a:cs typeface="Arial"/>
              </a:rPr>
              <a:t>- relatively </a:t>
            </a:r>
            <a:r>
              <a:rPr sz="1400" spc="-5" dirty="0">
                <a:latin typeface="Arial"/>
                <a:cs typeface="Arial"/>
              </a:rPr>
              <a:t>good  for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2-layer neural net  with 50 hidden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81</a:t>
            </a:fld>
            <a:endParaRPr sz="200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DBDF6AA5-3254-4831-9C35-6B2900DAD075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199" y="182134"/>
            <a:ext cx="38538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Arial"/>
                <a:cs typeface="Arial"/>
              </a:rPr>
              <a:t>Now </a:t>
            </a:r>
            <a:r>
              <a:rPr sz="3000" b="0" dirty="0">
                <a:latin typeface="Arial"/>
                <a:cs typeface="Arial"/>
              </a:rPr>
              <a:t>run </a:t>
            </a:r>
            <a:r>
              <a:rPr sz="3000" b="0" spc="-5" dirty="0">
                <a:latin typeface="Arial"/>
                <a:cs typeface="Arial"/>
              </a:rPr>
              <a:t>finer</a:t>
            </a:r>
            <a:r>
              <a:rPr sz="3000" b="0" spc="-105" dirty="0">
                <a:latin typeface="Arial"/>
                <a:cs typeface="Arial"/>
              </a:rPr>
              <a:t> </a:t>
            </a:r>
            <a:r>
              <a:rPr sz="3000" b="0" dirty="0">
                <a:latin typeface="Arial"/>
                <a:cs typeface="Arial"/>
              </a:rPr>
              <a:t>search...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2248" y="975748"/>
            <a:ext cx="6638611" cy="1932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548" y="1598996"/>
            <a:ext cx="7363459" cy="1589405"/>
          </a:xfrm>
          <a:custGeom>
            <a:avLst/>
            <a:gdLst/>
            <a:ahLst/>
            <a:cxnLst/>
            <a:rect l="l" t="t" r="r" b="b"/>
            <a:pathLst>
              <a:path w="7363459" h="1589405">
                <a:moveTo>
                  <a:pt x="0" y="0"/>
                </a:moveTo>
                <a:lnTo>
                  <a:pt x="7363185" y="0"/>
                </a:lnTo>
                <a:lnTo>
                  <a:pt x="7363185" y="1589396"/>
                </a:lnTo>
                <a:lnTo>
                  <a:pt x="0" y="15893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8843" y="812198"/>
            <a:ext cx="4577080" cy="1589405"/>
          </a:xfrm>
          <a:custGeom>
            <a:avLst/>
            <a:gdLst/>
            <a:ahLst/>
            <a:cxnLst/>
            <a:rect l="l" t="t" r="r" b="b"/>
            <a:pathLst>
              <a:path w="4577080" h="1589405">
                <a:moveTo>
                  <a:pt x="0" y="0"/>
                </a:moveTo>
                <a:lnTo>
                  <a:pt x="4576790" y="0"/>
                </a:lnTo>
                <a:lnTo>
                  <a:pt x="4576790" y="1589396"/>
                </a:lnTo>
                <a:lnTo>
                  <a:pt x="0" y="15893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6013" y="1033797"/>
            <a:ext cx="2260770" cy="565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4393" y="1330897"/>
            <a:ext cx="1791335" cy="0"/>
          </a:xfrm>
          <a:custGeom>
            <a:avLst/>
            <a:gdLst/>
            <a:ahLst/>
            <a:cxnLst/>
            <a:rect l="l" t="t" r="r" b="b"/>
            <a:pathLst>
              <a:path w="1791335">
                <a:moveTo>
                  <a:pt x="0" y="0"/>
                </a:moveTo>
                <a:lnTo>
                  <a:pt x="1790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85864" y="1289907"/>
            <a:ext cx="1054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29689" y="965960"/>
            <a:ext cx="10039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adjust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6720" y="1725521"/>
            <a:ext cx="4316566" cy="2815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7745" y="1721346"/>
            <a:ext cx="4481195" cy="182245"/>
          </a:xfrm>
          <a:custGeom>
            <a:avLst/>
            <a:gdLst/>
            <a:ahLst/>
            <a:cxnLst/>
            <a:rect l="l" t="t" r="r" b="b"/>
            <a:pathLst>
              <a:path w="4481195" h="182244">
                <a:moveTo>
                  <a:pt x="0" y="0"/>
                </a:moveTo>
                <a:lnTo>
                  <a:pt x="4481090" y="0"/>
                </a:lnTo>
                <a:lnTo>
                  <a:pt x="4481090" y="181799"/>
                </a:lnTo>
                <a:lnTo>
                  <a:pt x="0" y="18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77745" y="2626169"/>
            <a:ext cx="4481195" cy="239395"/>
          </a:xfrm>
          <a:custGeom>
            <a:avLst/>
            <a:gdLst/>
            <a:ahLst/>
            <a:cxnLst/>
            <a:rect l="l" t="t" r="r" b="b"/>
            <a:pathLst>
              <a:path w="4481195" h="239394">
                <a:moveTo>
                  <a:pt x="0" y="0"/>
                </a:moveTo>
                <a:lnTo>
                  <a:pt x="4481090" y="0"/>
                </a:lnTo>
                <a:lnTo>
                  <a:pt x="4481090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7745" y="3513968"/>
            <a:ext cx="4481195" cy="132715"/>
          </a:xfrm>
          <a:custGeom>
            <a:avLst/>
            <a:gdLst/>
            <a:ahLst/>
            <a:cxnLst/>
            <a:rect l="l" t="t" r="r" b="b"/>
            <a:pathLst>
              <a:path w="4481195" h="132714">
                <a:moveTo>
                  <a:pt x="0" y="0"/>
                </a:moveTo>
                <a:lnTo>
                  <a:pt x="4481090" y="0"/>
                </a:lnTo>
                <a:lnTo>
                  <a:pt x="4481090" y="132299"/>
                </a:lnTo>
                <a:lnTo>
                  <a:pt x="0" y="132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86065" y="2239408"/>
            <a:ext cx="1922780" cy="14960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4604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53% </a:t>
            </a:r>
            <a:r>
              <a:rPr sz="1400" dirty="0">
                <a:latin typeface="Arial"/>
                <a:cs typeface="Arial"/>
              </a:rPr>
              <a:t>- relatively </a:t>
            </a:r>
            <a:r>
              <a:rPr sz="1400" spc="-5" dirty="0">
                <a:latin typeface="Arial"/>
                <a:cs typeface="Arial"/>
              </a:rPr>
              <a:t>good  for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2-layer neural net  with 50 hidden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But this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cross-validation result</a:t>
            </a:r>
            <a:r>
              <a:rPr sz="14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is  worrying.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Why?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05761" y="3539117"/>
            <a:ext cx="345574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82</a:t>
            </a:fld>
            <a:endParaRPr sz="200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123D0998-3885-4351-A6E0-3A4C7C4B17B5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499" y="294584"/>
            <a:ext cx="5499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spc="-10" dirty="0">
                <a:latin typeface="Arial"/>
                <a:cs typeface="Arial"/>
              </a:rPr>
              <a:t>Search </a:t>
            </a:r>
            <a:r>
              <a:rPr sz="3000" dirty="0">
                <a:latin typeface="Arial"/>
                <a:cs typeface="Arial"/>
              </a:rPr>
              <a:t>vs. </a:t>
            </a:r>
            <a:r>
              <a:rPr sz="3000" spc="-5" dirty="0">
                <a:latin typeface="Arial"/>
                <a:cs typeface="Arial"/>
              </a:rPr>
              <a:t>Grid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Search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02271" y="1705929"/>
          <a:ext cx="2134870" cy="2132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708416" y="1715419"/>
            <a:ext cx="124460" cy="2134870"/>
          </a:xfrm>
          <a:custGeom>
            <a:avLst/>
            <a:gdLst/>
            <a:ahLst/>
            <a:cxnLst/>
            <a:rect l="l" t="t" r="r" b="b"/>
            <a:pathLst>
              <a:path w="124460" h="2134870">
                <a:moveTo>
                  <a:pt x="124385" y="2134398"/>
                </a:moveTo>
                <a:lnTo>
                  <a:pt x="90534" y="2122518"/>
                </a:lnTo>
                <a:lnTo>
                  <a:pt x="71921" y="2092039"/>
                </a:lnTo>
                <a:lnTo>
                  <a:pt x="63027" y="2050703"/>
                </a:lnTo>
                <a:lnTo>
                  <a:pt x="58335" y="2006251"/>
                </a:lnTo>
                <a:lnTo>
                  <a:pt x="52327" y="1966423"/>
                </a:lnTo>
                <a:lnTo>
                  <a:pt x="41740" y="1918536"/>
                </a:lnTo>
                <a:lnTo>
                  <a:pt x="33162" y="1870311"/>
                </a:lnTo>
                <a:lnTo>
                  <a:pt x="26526" y="1821808"/>
                </a:lnTo>
                <a:lnTo>
                  <a:pt x="21766" y="1773082"/>
                </a:lnTo>
                <a:lnTo>
                  <a:pt x="18815" y="1724191"/>
                </a:lnTo>
                <a:lnTo>
                  <a:pt x="17605" y="1675192"/>
                </a:lnTo>
                <a:lnTo>
                  <a:pt x="18072" y="1626143"/>
                </a:lnTo>
                <a:lnTo>
                  <a:pt x="20147" y="1577101"/>
                </a:lnTo>
                <a:lnTo>
                  <a:pt x="23765" y="1528123"/>
                </a:lnTo>
                <a:lnTo>
                  <a:pt x="28859" y="1479267"/>
                </a:lnTo>
                <a:lnTo>
                  <a:pt x="35361" y="1430589"/>
                </a:lnTo>
                <a:lnTo>
                  <a:pt x="43206" y="1382148"/>
                </a:lnTo>
                <a:lnTo>
                  <a:pt x="52327" y="1333999"/>
                </a:lnTo>
                <a:lnTo>
                  <a:pt x="60248" y="1288404"/>
                </a:lnTo>
                <a:lnTo>
                  <a:pt x="65736" y="1242430"/>
                </a:lnTo>
                <a:lnTo>
                  <a:pt x="69012" y="1196117"/>
                </a:lnTo>
                <a:lnTo>
                  <a:pt x="70297" y="1149502"/>
                </a:lnTo>
                <a:lnTo>
                  <a:pt x="69811" y="1102626"/>
                </a:lnTo>
                <a:lnTo>
                  <a:pt x="67774" y="1055527"/>
                </a:lnTo>
                <a:lnTo>
                  <a:pt x="64408" y="1008243"/>
                </a:lnTo>
                <a:lnTo>
                  <a:pt x="59933" y="960814"/>
                </a:lnTo>
                <a:lnTo>
                  <a:pt x="54569" y="913278"/>
                </a:lnTo>
                <a:lnTo>
                  <a:pt x="48537" y="865674"/>
                </a:lnTo>
                <a:lnTo>
                  <a:pt x="42057" y="818042"/>
                </a:lnTo>
                <a:lnTo>
                  <a:pt x="35351" y="770419"/>
                </a:lnTo>
                <a:lnTo>
                  <a:pt x="28638" y="722845"/>
                </a:lnTo>
                <a:lnTo>
                  <a:pt x="22140" y="675359"/>
                </a:lnTo>
                <a:lnTo>
                  <a:pt x="16076" y="627999"/>
                </a:lnTo>
                <a:lnTo>
                  <a:pt x="10668" y="580805"/>
                </a:lnTo>
                <a:lnTo>
                  <a:pt x="6135" y="533815"/>
                </a:lnTo>
                <a:lnTo>
                  <a:pt x="2699" y="487068"/>
                </a:lnTo>
                <a:lnTo>
                  <a:pt x="581" y="440602"/>
                </a:lnTo>
                <a:lnTo>
                  <a:pt x="0" y="394458"/>
                </a:lnTo>
                <a:lnTo>
                  <a:pt x="1177" y="348673"/>
                </a:lnTo>
                <a:lnTo>
                  <a:pt x="4332" y="303286"/>
                </a:lnTo>
                <a:lnTo>
                  <a:pt x="9688" y="258337"/>
                </a:lnTo>
                <a:lnTo>
                  <a:pt x="17463" y="213864"/>
                </a:lnTo>
                <a:lnTo>
                  <a:pt x="27878" y="169906"/>
                </a:lnTo>
                <a:lnTo>
                  <a:pt x="41155" y="126501"/>
                </a:lnTo>
                <a:lnTo>
                  <a:pt x="57513" y="83690"/>
                </a:lnTo>
                <a:lnTo>
                  <a:pt x="77174" y="41509"/>
                </a:lnTo>
                <a:lnTo>
                  <a:pt x="100357" y="0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1488" y="1344095"/>
            <a:ext cx="2124710" cy="361950"/>
          </a:xfrm>
          <a:custGeom>
            <a:avLst/>
            <a:gdLst/>
            <a:ahLst/>
            <a:cxnLst/>
            <a:rect l="l" t="t" r="r" b="b"/>
            <a:pathLst>
              <a:path w="2124710" h="361950">
                <a:moveTo>
                  <a:pt x="0" y="361738"/>
                </a:moveTo>
                <a:lnTo>
                  <a:pt x="43928" y="342124"/>
                </a:lnTo>
                <a:lnTo>
                  <a:pt x="88921" y="326476"/>
                </a:lnTo>
                <a:lnTo>
                  <a:pt x="134876" y="314389"/>
                </a:lnTo>
                <a:lnTo>
                  <a:pt x="181691" y="305458"/>
                </a:lnTo>
                <a:lnTo>
                  <a:pt x="229264" y="299277"/>
                </a:lnTo>
                <a:lnTo>
                  <a:pt x="277491" y="295443"/>
                </a:lnTo>
                <a:lnTo>
                  <a:pt x="326271" y="293549"/>
                </a:lnTo>
                <a:lnTo>
                  <a:pt x="375501" y="293191"/>
                </a:lnTo>
                <a:lnTo>
                  <a:pt x="425078" y="293965"/>
                </a:lnTo>
                <a:lnTo>
                  <a:pt x="474901" y="295464"/>
                </a:lnTo>
                <a:lnTo>
                  <a:pt x="524867" y="297284"/>
                </a:lnTo>
                <a:lnTo>
                  <a:pt x="574874" y="299021"/>
                </a:lnTo>
                <a:lnTo>
                  <a:pt x="624819" y="300269"/>
                </a:lnTo>
                <a:lnTo>
                  <a:pt x="674599" y="300623"/>
                </a:lnTo>
                <a:lnTo>
                  <a:pt x="724113" y="299679"/>
                </a:lnTo>
                <a:lnTo>
                  <a:pt x="773258" y="297031"/>
                </a:lnTo>
                <a:lnTo>
                  <a:pt x="821932" y="292274"/>
                </a:lnTo>
                <a:lnTo>
                  <a:pt x="870032" y="285004"/>
                </a:lnTo>
                <a:lnTo>
                  <a:pt x="917455" y="274815"/>
                </a:lnTo>
                <a:lnTo>
                  <a:pt x="955244" y="261291"/>
                </a:lnTo>
                <a:lnTo>
                  <a:pt x="991224" y="241141"/>
                </a:lnTo>
                <a:lnTo>
                  <a:pt x="1025722" y="215842"/>
                </a:lnTo>
                <a:lnTo>
                  <a:pt x="1059070" y="186869"/>
                </a:lnTo>
                <a:lnTo>
                  <a:pt x="1091595" y="155699"/>
                </a:lnTo>
                <a:lnTo>
                  <a:pt x="1123627" y="123809"/>
                </a:lnTo>
                <a:lnTo>
                  <a:pt x="1155495" y="92674"/>
                </a:lnTo>
                <a:lnTo>
                  <a:pt x="1187529" y="63770"/>
                </a:lnTo>
                <a:lnTo>
                  <a:pt x="1220058" y="38575"/>
                </a:lnTo>
                <a:lnTo>
                  <a:pt x="1253411" y="18564"/>
                </a:lnTo>
                <a:lnTo>
                  <a:pt x="1323904" y="0"/>
                </a:lnTo>
                <a:lnTo>
                  <a:pt x="1361704" y="4398"/>
                </a:lnTo>
                <a:lnTo>
                  <a:pt x="1399059" y="20031"/>
                </a:lnTo>
                <a:lnTo>
                  <a:pt x="1431130" y="44983"/>
                </a:lnTo>
                <a:lnTo>
                  <a:pt x="1459397" y="76690"/>
                </a:lnTo>
                <a:lnTo>
                  <a:pt x="1485342" y="112587"/>
                </a:lnTo>
                <a:lnTo>
                  <a:pt x="1510447" y="150109"/>
                </a:lnTo>
                <a:lnTo>
                  <a:pt x="1536195" y="186690"/>
                </a:lnTo>
                <a:lnTo>
                  <a:pt x="1564065" y="219767"/>
                </a:lnTo>
                <a:lnTo>
                  <a:pt x="1595541" y="246774"/>
                </a:lnTo>
                <a:lnTo>
                  <a:pt x="1632104" y="265145"/>
                </a:lnTo>
                <a:lnTo>
                  <a:pt x="1673592" y="275083"/>
                </a:lnTo>
                <a:lnTo>
                  <a:pt x="1718320" y="279537"/>
                </a:lnTo>
                <a:lnTo>
                  <a:pt x="1765290" y="280003"/>
                </a:lnTo>
                <a:lnTo>
                  <a:pt x="1813507" y="277982"/>
                </a:lnTo>
                <a:lnTo>
                  <a:pt x="1861976" y="274971"/>
                </a:lnTo>
                <a:lnTo>
                  <a:pt x="1909700" y="272470"/>
                </a:lnTo>
                <a:lnTo>
                  <a:pt x="1955684" y="271976"/>
                </a:lnTo>
                <a:lnTo>
                  <a:pt x="1998933" y="274988"/>
                </a:lnTo>
                <a:lnTo>
                  <a:pt x="2038449" y="283005"/>
                </a:lnTo>
                <a:lnTo>
                  <a:pt x="2102305" y="320046"/>
                </a:lnTo>
                <a:lnTo>
                  <a:pt x="2124653" y="352068"/>
                </a:lnTo>
              </a:path>
            </a:pathLst>
          </a:custGeom>
          <a:ln w="28574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13565" y="1705929"/>
          <a:ext cx="2134870" cy="2132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819703" y="1715419"/>
            <a:ext cx="124460" cy="2134870"/>
          </a:xfrm>
          <a:custGeom>
            <a:avLst/>
            <a:gdLst/>
            <a:ahLst/>
            <a:cxnLst/>
            <a:rect l="l" t="t" r="r" b="b"/>
            <a:pathLst>
              <a:path w="124460" h="2134870">
                <a:moveTo>
                  <a:pt x="124386" y="2134398"/>
                </a:moveTo>
                <a:lnTo>
                  <a:pt x="90539" y="2122518"/>
                </a:lnTo>
                <a:lnTo>
                  <a:pt x="71928" y="2092039"/>
                </a:lnTo>
                <a:lnTo>
                  <a:pt x="63035" y="2050703"/>
                </a:lnTo>
                <a:lnTo>
                  <a:pt x="58344" y="2006251"/>
                </a:lnTo>
                <a:lnTo>
                  <a:pt x="52336" y="1966423"/>
                </a:lnTo>
                <a:lnTo>
                  <a:pt x="41749" y="1918536"/>
                </a:lnTo>
                <a:lnTo>
                  <a:pt x="33171" y="1870311"/>
                </a:lnTo>
                <a:lnTo>
                  <a:pt x="26535" y="1821808"/>
                </a:lnTo>
                <a:lnTo>
                  <a:pt x="21774" y="1773082"/>
                </a:lnTo>
                <a:lnTo>
                  <a:pt x="18822" y="1724191"/>
                </a:lnTo>
                <a:lnTo>
                  <a:pt x="17612" y="1675192"/>
                </a:lnTo>
                <a:lnTo>
                  <a:pt x="18078" y="1626143"/>
                </a:lnTo>
                <a:lnTo>
                  <a:pt x="20153" y="1577101"/>
                </a:lnTo>
                <a:lnTo>
                  <a:pt x="23771" y="1528123"/>
                </a:lnTo>
                <a:lnTo>
                  <a:pt x="28865" y="1479267"/>
                </a:lnTo>
                <a:lnTo>
                  <a:pt x="35368" y="1430589"/>
                </a:lnTo>
                <a:lnTo>
                  <a:pt x="43214" y="1382148"/>
                </a:lnTo>
                <a:lnTo>
                  <a:pt x="52336" y="1333999"/>
                </a:lnTo>
                <a:lnTo>
                  <a:pt x="60256" y="1288404"/>
                </a:lnTo>
                <a:lnTo>
                  <a:pt x="65743" y="1242430"/>
                </a:lnTo>
                <a:lnTo>
                  <a:pt x="69019" y="1196117"/>
                </a:lnTo>
                <a:lnTo>
                  <a:pt x="70302" y="1149502"/>
                </a:lnTo>
                <a:lnTo>
                  <a:pt x="69815" y="1102626"/>
                </a:lnTo>
                <a:lnTo>
                  <a:pt x="67778" y="1055527"/>
                </a:lnTo>
                <a:lnTo>
                  <a:pt x="64411" y="1008243"/>
                </a:lnTo>
                <a:lnTo>
                  <a:pt x="59935" y="960814"/>
                </a:lnTo>
                <a:lnTo>
                  <a:pt x="54571" y="913278"/>
                </a:lnTo>
                <a:lnTo>
                  <a:pt x="48538" y="865674"/>
                </a:lnTo>
                <a:lnTo>
                  <a:pt x="42058" y="818042"/>
                </a:lnTo>
                <a:lnTo>
                  <a:pt x="35351" y="770419"/>
                </a:lnTo>
                <a:lnTo>
                  <a:pt x="28638" y="722845"/>
                </a:lnTo>
                <a:lnTo>
                  <a:pt x="22140" y="675359"/>
                </a:lnTo>
                <a:lnTo>
                  <a:pt x="16076" y="627999"/>
                </a:lnTo>
                <a:lnTo>
                  <a:pt x="10667" y="580805"/>
                </a:lnTo>
                <a:lnTo>
                  <a:pt x="6135" y="533815"/>
                </a:lnTo>
                <a:lnTo>
                  <a:pt x="2699" y="487068"/>
                </a:lnTo>
                <a:lnTo>
                  <a:pt x="580" y="440602"/>
                </a:lnTo>
                <a:lnTo>
                  <a:pt x="0" y="394458"/>
                </a:lnTo>
                <a:lnTo>
                  <a:pt x="1177" y="348673"/>
                </a:lnTo>
                <a:lnTo>
                  <a:pt x="4333" y="303286"/>
                </a:lnTo>
                <a:lnTo>
                  <a:pt x="9688" y="258337"/>
                </a:lnTo>
                <a:lnTo>
                  <a:pt x="17464" y="213864"/>
                </a:lnTo>
                <a:lnTo>
                  <a:pt x="27880" y="169906"/>
                </a:lnTo>
                <a:lnTo>
                  <a:pt x="41157" y="126501"/>
                </a:lnTo>
                <a:lnTo>
                  <a:pt x="57516" y="83690"/>
                </a:lnTo>
                <a:lnTo>
                  <a:pt x="77177" y="41509"/>
                </a:lnTo>
                <a:lnTo>
                  <a:pt x="100361" y="0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2789" y="1344095"/>
            <a:ext cx="2124710" cy="361950"/>
          </a:xfrm>
          <a:custGeom>
            <a:avLst/>
            <a:gdLst/>
            <a:ahLst/>
            <a:cxnLst/>
            <a:rect l="l" t="t" r="r" b="b"/>
            <a:pathLst>
              <a:path w="2124709" h="361950">
                <a:moveTo>
                  <a:pt x="0" y="361738"/>
                </a:moveTo>
                <a:lnTo>
                  <a:pt x="43928" y="342124"/>
                </a:lnTo>
                <a:lnTo>
                  <a:pt x="88920" y="326476"/>
                </a:lnTo>
                <a:lnTo>
                  <a:pt x="134874" y="314389"/>
                </a:lnTo>
                <a:lnTo>
                  <a:pt x="181688" y="305458"/>
                </a:lnTo>
                <a:lnTo>
                  <a:pt x="229260" y="299277"/>
                </a:lnTo>
                <a:lnTo>
                  <a:pt x="277486" y="295443"/>
                </a:lnTo>
                <a:lnTo>
                  <a:pt x="326264" y="293549"/>
                </a:lnTo>
                <a:lnTo>
                  <a:pt x="375492" y="293191"/>
                </a:lnTo>
                <a:lnTo>
                  <a:pt x="425068" y="293965"/>
                </a:lnTo>
                <a:lnTo>
                  <a:pt x="474890" y="295464"/>
                </a:lnTo>
                <a:lnTo>
                  <a:pt x="524854" y="297284"/>
                </a:lnTo>
                <a:lnTo>
                  <a:pt x="574858" y="299021"/>
                </a:lnTo>
                <a:lnTo>
                  <a:pt x="624801" y="300269"/>
                </a:lnTo>
                <a:lnTo>
                  <a:pt x="674579" y="300623"/>
                </a:lnTo>
                <a:lnTo>
                  <a:pt x="724091" y="299679"/>
                </a:lnTo>
                <a:lnTo>
                  <a:pt x="773234" y="297031"/>
                </a:lnTo>
                <a:lnTo>
                  <a:pt x="821905" y="292274"/>
                </a:lnTo>
                <a:lnTo>
                  <a:pt x="870002" y="285004"/>
                </a:lnTo>
                <a:lnTo>
                  <a:pt x="917423" y="274815"/>
                </a:lnTo>
                <a:lnTo>
                  <a:pt x="955217" y="261291"/>
                </a:lnTo>
                <a:lnTo>
                  <a:pt x="991201" y="241141"/>
                </a:lnTo>
                <a:lnTo>
                  <a:pt x="1025703" y="215842"/>
                </a:lnTo>
                <a:lnTo>
                  <a:pt x="1059054" y="186869"/>
                </a:lnTo>
                <a:lnTo>
                  <a:pt x="1091581" y="155699"/>
                </a:lnTo>
                <a:lnTo>
                  <a:pt x="1123615" y="123809"/>
                </a:lnTo>
                <a:lnTo>
                  <a:pt x="1155485" y="92674"/>
                </a:lnTo>
                <a:lnTo>
                  <a:pt x="1187520" y="63770"/>
                </a:lnTo>
                <a:lnTo>
                  <a:pt x="1220050" y="38575"/>
                </a:lnTo>
                <a:lnTo>
                  <a:pt x="1253403" y="18564"/>
                </a:lnTo>
                <a:lnTo>
                  <a:pt x="1323897" y="0"/>
                </a:lnTo>
                <a:lnTo>
                  <a:pt x="1361697" y="4398"/>
                </a:lnTo>
                <a:lnTo>
                  <a:pt x="1399052" y="20031"/>
                </a:lnTo>
                <a:lnTo>
                  <a:pt x="1431122" y="44983"/>
                </a:lnTo>
                <a:lnTo>
                  <a:pt x="1459389" y="76690"/>
                </a:lnTo>
                <a:lnTo>
                  <a:pt x="1485335" y="112587"/>
                </a:lnTo>
                <a:lnTo>
                  <a:pt x="1510440" y="150109"/>
                </a:lnTo>
                <a:lnTo>
                  <a:pt x="1536187" y="186690"/>
                </a:lnTo>
                <a:lnTo>
                  <a:pt x="1564058" y="219767"/>
                </a:lnTo>
                <a:lnTo>
                  <a:pt x="1595534" y="246774"/>
                </a:lnTo>
                <a:lnTo>
                  <a:pt x="1632096" y="265145"/>
                </a:lnTo>
                <a:lnTo>
                  <a:pt x="1673584" y="275083"/>
                </a:lnTo>
                <a:lnTo>
                  <a:pt x="1718310" y="279537"/>
                </a:lnTo>
                <a:lnTo>
                  <a:pt x="1765279" y="280003"/>
                </a:lnTo>
                <a:lnTo>
                  <a:pt x="1813494" y="277982"/>
                </a:lnTo>
                <a:lnTo>
                  <a:pt x="1861961" y="274971"/>
                </a:lnTo>
                <a:lnTo>
                  <a:pt x="1909683" y="272470"/>
                </a:lnTo>
                <a:lnTo>
                  <a:pt x="1955666" y="271976"/>
                </a:lnTo>
                <a:lnTo>
                  <a:pt x="1998914" y="274988"/>
                </a:lnTo>
                <a:lnTo>
                  <a:pt x="2038431" y="283005"/>
                </a:lnTo>
                <a:lnTo>
                  <a:pt x="2102292" y="320046"/>
                </a:lnTo>
                <a:lnTo>
                  <a:pt x="2124645" y="352068"/>
                </a:lnTo>
              </a:path>
            </a:pathLst>
          </a:custGeom>
          <a:ln w="28574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9910" y="2203237"/>
            <a:ext cx="134994" cy="13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9910" y="2726332"/>
            <a:ext cx="134994" cy="134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9910" y="3249405"/>
            <a:ext cx="134994" cy="134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2356" y="2203237"/>
            <a:ext cx="134974" cy="1349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12356" y="2726332"/>
            <a:ext cx="134974" cy="1349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2356" y="3249405"/>
            <a:ext cx="134974" cy="134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34780" y="2203237"/>
            <a:ext cx="134999" cy="1349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34780" y="2726332"/>
            <a:ext cx="134999" cy="134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34780" y="3249405"/>
            <a:ext cx="134999" cy="134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34427" y="3915728"/>
            <a:ext cx="14916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Important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65041" y="3915728"/>
            <a:ext cx="14916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Important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62847" y="1944687"/>
            <a:ext cx="222885" cy="1698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5" dirty="0">
                <a:latin typeface="Times New Roman"/>
                <a:cs typeface="Times New Roman"/>
              </a:rPr>
              <a:t>Unimportant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93451" y="1944687"/>
            <a:ext cx="222885" cy="1698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5" dirty="0">
                <a:latin typeface="Times New Roman"/>
                <a:cs typeface="Times New Roman"/>
              </a:rPr>
              <a:t>Unimportant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89910" y="1567404"/>
            <a:ext cx="134994" cy="1349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12356" y="1482074"/>
            <a:ext cx="134974" cy="1349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4780" y="1522261"/>
            <a:ext cx="134999" cy="1349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72852" y="2475225"/>
            <a:ext cx="134999" cy="1349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6876" y="3297680"/>
            <a:ext cx="134999" cy="1349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56051" y="1908566"/>
            <a:ext cx="134999" cy="1349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58725" y="2653757"/>
            <a:ext cx="134999" cy="1349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50949" y="3638955"/>
            <a:ext cx="134999" cy="13497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39626" y="3051406"/>
            <a:ext cx="134999" cy="1349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92299" y="2942081"/>
            <a:ext cx="134999" cy="1349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58074" y="1977920"/>
            <a:ext cx="134999" cy="1349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98198" y="2328707"/>
            <a:ext cx="134999" cy="1349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72852" y="1567404"/>
            <a:ext cx="134999" cy="1349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86876" y="1567404"/>
            <a:ext cx="204174" cy="1349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9501" y="1567404"/>
            <a:ext cx="134999" cy="13499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92100" y="1462464"/>
            <a:ext cx="134999" cy="1349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50949" y="1280812"/>
            <a:ext cx="134999" cy="1349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28174" y="1482074"/>
            <a:ext cx="134974" cy="1349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11374" y="1522261"/>
            <a:ext cx="134999" cy="1349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98198" y="1567404"/>
            <a:ext cx="134999" cy="1349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672741" y="4301560"/>
            <a:ext cx="1794510" cy="23685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47015" marR="5080" indent="-23495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Illustration of Bergstra et al., 2012 by Shayne  Longpre, </a:t>
            </a:r>
            <a:r>
              <a:rPr sz="700" dirty="0">
                <a:latin typeface="Arial"/>
                <a:cs typeface="Arial"/>
              </a:rPr>
              <a:t>copyright </a:t>
            </a:r>
            <a:r>
              <a:rPr sz="700" spc="-5" dirty="0">
                <a:latin typeface="Arial"/>
                <a:cs typeface="Arial"/>
              </a:rPr>
              <a:t>CS231n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83</a:t>
            </a:fld>
            <a:endParaRPr sz="2000"/>
          </a:p>
        </p:txBody>
      </p:sp>
      <p:sp>
        <p:nvSpPr>
          <p:cNvPr id="48" name="object 4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740CEFA5-ABC3-44BB-8239-59386CDEF06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6471211" y="229637"/>
            <a:ext cx="1564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i="1" spc="-5" dirty="0">
                <a:solidFill>
                  <a:srgbClr val="0000FF"/>
                </a:solidFill>
                <a:latin typeface="Arial"/>
                <a:cs typeface="Arial"/>
              </a:rPr>
              <a:t>Random Search</a:t>
            </a:r>
            <a:r>
              <a:rPr sz="1400" b="0" i="1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0" i="1" spc="-5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90739" y="439187"/>
            <a:ext cx="6504305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2575">
              <a:lnSpc>
                <a:spcPts val="1664"/>
              </a:lnSpc>
              <a:spcBef>
                <a:spcPts val="100"/>
              </a:spcBef>
            </a:pPr>
            <a:r>
              <a:rPr sz="1400" i="1" spc="-5" dirty="0">
                <a:solidFill>
                  <a:srgbClr val="0000FF"/>
                </a:solidFill>
                <a:latin typeface="Arial"/>
                <a:cs typeface="Arial"/>
              </a:rPr>
              <a:t>Hyper-Parameter</a:t>
            </a:r>
            <a:r>
              <a:rPr sz="1400" i="1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000FF"/>
                </a:solidFill>
                <a:latin typeface="Arial"/>
                <a:cs typeface="Arial"/>
              </a:rPr>
              <a:t>Optimization</a:t>
            </a:r>
            <a:endParaRPr sz="1400">
              <a:latin typeface="Arial"/>
              <a:cs typeface="Arial"/>
            </a:endParaRPr>
          </a:p>
          <a:p>
            <a:pPr marL="4092575">
              <a:lnSpc>
                <a:spcPts val="1664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Bergstra and Bengio,</a:t>
            </a:r>
            <a:r>
              <a:rPr sz="1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2012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999740" algn="l"/>
              </a:tabLst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Grid Layout</a:t>
            </a:r>
            <a:r>
              <a:rPr sz="1400" b="1" spc="-5" dirty="0">
                <a:latin typeface="Times New Roman"/>
                <a:cs typeface="Times New Roman"/>
              </a:rPr>
              <a:t>	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Random Layout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699" y="154059"/>
            <a:ext cx="54813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Hyperparameters </a:t>
            </a:r>
            <a:r>
              <a:rPr sz="3000" dirty="0"/>
              <a:t>to </a:t>
            </a:r>
            <a:r>
              <a:rPr sz="3000" spc="-5" dirty="0"/>
              <a:t>play</a:t>
            </a:r>
            <a:r>
              <a:rPr sz="3000" spc="-100" dirty="0"/>
              <a:t> </a:t>
            </a:r>
            <a:r>
              <a:rPr sz="3000" spc="-5" dirty="0"/>
              <a:t>with:</a:t>
            </a:r>
            <a:endParaRPr sz="3000"/>
          </a:p>
          <a:p>
            <a:pPr marL="114300">
              <a:lnSpc>
                <a:spcPct val="100000"/>
              </a:lnSpc>
              <a:tabLst>
                <a:tab pos="469265" algn="l"/>
              </a:tabLst>
            </a:pPr>
            <a:r>
              <a:rPr sz="3000" b="0" dirty="0">
                <a:latin typeface="Arial"/>
                <a:cs typeface="Arial"/>
              </a:rPr>
              <a:t>-	</a:t>
            </a:r>
            <a:r>
              <a:rPr sz="3000" b="0" spc="-5" dirty="0">
                <a:latin typeface="Arial"/>
                <a:cs typeface="Arial"/>
              </a:rPr>
              <a:t>network</a:t>
            </a:r>
            <a:r>
              <a:rPr sz="3000" b="0" spc="-1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architecture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423" y="1068457"/>
            <a:ext cx="80422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learning </a:t>
            </a:r>
            <a:r>
              <a:rPr sz="3000" dirty="0">
                <a:latin typeface="Arial"/>
                <a:cs typeface="Arial"/>
              </a:rPr>
              <a:t>rate, </a:t>
            </a:r>
            <a:r>
              <a:rPr sz="3000" spc="-5" dirty="0">
                <a:latin typeface="Arial"/>
                <a:cs typeface="Arial"/>
              </a:rPr>
              <a:t>its decay </a:t>
            </a:r>
            <a:r>
              <a:rPr sz="3000" dirty="0">
                <a:latin typeface="Arial"/>
                <a:cs typeface="Arial"/>
              </a:rPr>
              <a:t>schedule, </a:t>
            </a:r>
            <a:r>
              <a:rPr sz="3000" spc="-5" dirty="0">
                <a:latin typeface="Arial"/>
                <a:cs typeface="Arial"/>
              </a:rPr>
              <a:t>update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type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dirty="0">
                <a:latin typeface="Arial"/>
                <a:cs typeface="Arial"/>
              </a:rPr>
              <a:t>regularization (L2/Dropout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strength)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0023" y="2764050"/>
            <a:ext cx="2832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neural networks practitioner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music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0025" y="4406513"/>
            <a:ext cx="19907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by Paolo Guereta is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CC-BY</a:t>
            </a:r>
            <a:r>
              <a:rPr sz="6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75764" y="2038970"/>
            <a:ext cx="3795992" cy="2530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97842" y="3205868"/>
            <a:ext cx="2996565" cy="0"/>
          </a:xfrm>
          <a:custGeom>
            <a:avLst/>
            <a:gdLst/>
            <a:ahLst/>
            <a:cxnLst/>
            <a:rect l="l" t="t" r="r" b="b"/>
            <a:pathLst>
              <a:path w="2996565">
                <a:moveTo>
                  <a:pt x="0" y="0"/>
                </a:moveTo>
                <a:lnTo>
                  <a:pt x="2996093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4411" y="3164868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84</a:t>
            </a:fld>
            <a:endParaRPr sz="200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020923E4-6508-4F19-BB1A-1C85359AE7F6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074" y="228955"/>
            <a:ext cx="18802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0" spc="-5" dirty="0">
                <a:latin typeface="Arial"/>
                <a:cs typeface="Arial"/>
              </a:rPr>
              <a:t>Cross-validation  </a:t>
            </a:r>
            <a:r>
              <a:rPr sz="1800" b="0" dirty="0">
                <a:latin typeface="Arial"/>
                <a:cs typeface="Arial"/>
              </a:rPr>
              <a:t>“command</a:t>
            </a:r>
            <a:r>
              <a:rPr sz="1800" b="0" spc="-105" dirty="0">
                <a:latin typeface="Arial"/>
                <a:cs typeface="Arial"/>
              </a:rPr>
              <a:t> </a:t>
            </a:r>
            <a:r>
              <a:rPr sz="1800" b="0" dirty="0">
                <a:latin typeface="Arial"/>
                <a:cs typeface="Arial"/>
              </a:rPr>
              <a:t>center”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95619" y="99549"/>
            <a:ext cx="6242462" cy="44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85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B58F8770-1938-4223-8D7E-AD0A60727973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63" y="684811"/>
            <a:ext cx="4657752" cy="3750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199" y="118282"/>
            <a:ext cx="4850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Arial"/>
                <a:cs typeface="Arial"/>
              </a:rPr>
              <a:t>Monitor </a:t>
            </a:r>
            <a:r>
              <a:rPr b="0" spc="-5" dirty="0">
                <a:latin typeface="Arial"/>
                <a:cs typeface="Arial"/>
              </a:rPr>
              <a:t>and </a:t>
            </a:r>
            <a:r>
              <a:rPr b="0" dirty="0">
                <a:latin typeface="Arial"/>
                <a:cs typeface="Arial"/>
              </a:rPr>
              <a:t>visualize </a:t>
            </a:r>
            <a:r>
              <a:rPr b="0" spc="-5" dirty="0">
                <a:latin typeface="Arial"/>
                <a:cs typeface="Arial"/>
              </a:rPr>
              <a:t>the loss</a:t>
            </a:r>
            <a:r>
              <a:rPr b="0" spc="-10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curve</a:t>
            </a:r>
          </a:p>
        </p:txBody>
      </p:sp>
      <p:sp>
        <p:nvSpPr>
          <p:cNvPr id="4" name="object 4"/>
          <p:cNvSpPr/>
          <p:nvPr/>
        </p:nvSpPr>
        <p:spPr>
          <a:xfrm>
            <a:off x="4982277" y="737698"/>
            <a:ext cx="3868029" cy="3550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86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68589CC1-0195-4E4C-A68A-C2096BB4537F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196" y="375649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307619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206" y="279674"/>
            <a:ext cx="81979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196" y="3451843"/>
            <a:ext cx="4558030" cy="0"/>
          </a:xfrm>
          <a:custGeom>
            <a:avLst/>
            <a:gdLst/>
            <a:ahLst/>
            <a:cxnLst/>
            <a:rect l="l" t="t" r="r" b="b"/>
            <a:pathLst>
              <a:path w="4558030">
                <a:moveTo>
                  <a:pt x="0" y="0"/>
                </a:moveTo>
                <a:lnTo>
                  <a:pt x="455789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4562" y="3410842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4921" y="1323652"/>
            <a:ext cx="4933950" cy="1946910"/>
          </a:xfrm>
          <a:custGeom>
            <a:avLst/>
            <a:gdLst/>
            <a:ahLst/>
            <a:cxnLst/>
            <a:rect l="l" t="t" r="r" b="b"/>
            <a:pathLst>
              <a:path w="4933950" h="1946910">
                <a:moveTo>
                  <a:pt x="0" y="1289"/>
                </a:moveTo>
                <a:lnTo>
                  <a:pt x="29313" y="1234"/>
                </a:lnTo>
                <a:lnTo>
                  <a:pt x="66346" y="1088"/>
                </a:lnTo>
                <a:lnTo>
                  <a:pt x="109916" y="881"/>
                </a:lnTo>
                <a:lnTo>
                  <a:pt x="158843" y="644"/>
                </a:lnTo>
                <a:lnTo>
                  <a:pt x="211948" y="408"/>
                </a:lnTo>
                <a:lnTo>
                  <a:pt x="268049" y="201"/>
                </a:lnTo>
                <a:lnTo>
                  <a:pt x="325966" y="55"/>
                </a:lnTo>
                <a:lnTo>
                  <a:pt x="384518" y="0"/>
                </a:lnTo>
                <a:lnTo>
                  <a:pt x="442525" y="65"/>
                </a:lnTo>
                <a:lnTo>
                  <a:pt x="498807" y="282"/>
                </a:lnTo>
                <a:lnTo>
                  <a:pt x="552184" y="680"/>
                </a:lnTo>
                <a:lnTo>
                  <a:pt x="601473" y="1289"/>
                </a:lnTo>
                <a:lnTo>
                  <a:pt x="656285" y="2405"/>
                </a:lnTo>
                <a:lnTo>
                  <a:pt x="708725" y="3939"/>
                </a:lnTo>
                <a:lnTo>
                  <a:pt x="759474" y="5786"/>
                </a:lnTo>
                <a:lnTo>
                  <a:pt x="809212" y="7842"/>
                </a:lnTo>
                <a:lnTo>
                  <a:pt x="858618" y="10003"/>
                </a:lnTo>
                <a:lnTo>
                  <a:pt x="908373" y="12164"/>
                </a:lnTo>
                <a:lnTo>
                  <a:pt x="959156" y="14220"/>
                </a:lnTo>
                <a:lnTo>
                  <a:pt x="1011646" y="16067"/>
                </a:lnTo>
                <a:lnTo>
                  <a:pt x="1066525" y="17600"/>
                </a:lnTo>
                <a:lnTo>
                  <a:pt x="1124472" y="18714"/>
                </a:lnTo>
                <a:lnTo>
                  <a:pt x="1172458" y="19143"/>
                </a:lnTo>
                <a:lnTo>
                  <a:pt x="1224020" y="19151"/>
                </a:lnTo>
                <a:lnTo>
                  <a:pt x="1278347" y="18833"/>
                </a:lnTo>
                <a:lnTo>
                  <a:pt x="1334631" y="18286"/>
                </a:lnTo>
                <a:lnTo>
                  <a:pt x="1392061" y="17604"/>
                </a:lnTo>
                <a:lnTo>
                  <a:pt x="1449829" y="16882"/>
                </a:lnTo>
                <a:lnTo>
                  <a:pt x="1507126" y="16215"/>
                </a:lnTo>
                <a:lnTo>
                  <a:pt x="1563141" y="15700"/>
                </a:lnTo>
                <a:lnTo>
                  <a:pt x="1617066" y="15430"/>
                </a:lnTo>
                <a:lnTo>
                  <a:pt x="1668091" y="15501"/>
                </a:lnTo>
                <a:lnTo>
                  <a:pt x="1715406" y="16009"/>
                </a:lnTo>
                <a:lnTo>
                  <a:pt x="1758202" y="17048"/>
                </a:lnTo>
                <a:lnTo>
                  <a:pt x="1795671" y="18714"/>
                </a:lnTo>
                <a:lnTo>
                  <a:pt x="1857965" y="21580"/>
                </a:lnTo>
                <a:lnTo>
                  <a:pt x="1900282" y="23234"/>
                </a:lnTo>
                <a:lnTo>
                  <a:pt x="1955493" y="33565"/>
                </a:lnTo>
                <a:lnTo>
                  <a:pt x="2022320" y="71014"/>
                </a:lnTo>
                <a:lnTo>
                  <a:pt x="2055393" y="92227"/>
                </a:lnTo>
                <a:lnTo>
                  <a:pt x="2091909" y="116954"/>
                </a:lnTo>
                <a:lnTo>
                  <a:pt x="2130793" y="144947"/>
                </a:lnTo>
                <a:lnTo>
                  <a:pt x="2170969" y="175952"/>
                </a:lnTo>
                <a:lnTo>
                  <a:pt x="2211359" y="209720"/>
                </a:lnTo>
                <a:lnTo>
                  <a:pt x="2250888" y="245998"/>
                </a:lnTo>
                <a:lnTo>
                  <a:pt x="2288480" y="284537"/>
                </a:lnTo>
                <a:lnTo>
                  <a:pt x="2323058" y="325084"/>
                </a:lnTo>
                <a:lnTo>
                  <a:pt x="2353545" y="367389"/>
                </a:lnTo>
                <a:lnTo>
                  <a:pt x="2377331" y="407957"/>
                </a:lnTo>
                <a:lnTo>
                  <a:pt x="2398451" y="451698"/>
                </a:lnTo>
                <a:lnTo>
                  <a:pt x="2417378" y="498036"/>
                </a:lnTo>
                <a:lnTo>
                  <a:pt x="2434579" y="546397"/>
                </a:lnTo>
                <a:lnTo>
                  <a:pt x="2450526" y="596204"/>
                </a:lnTo>
                <a:lnTo>
                  <a:pt x="2465688" y="646884"/>
                </a:lnTo>
                <a:lnTo>
                  <a:pt x="2480536" y="697859"/>
                </a:lnTo>
                <a:lnTo>
                  <a:pt x="2495540" y="748556"/>
                </a:lnTo>
                <a:lnTo>
                  <a:pt x="2511169" y="798399"/>
                </a:lnTo>
                <a:lnTo>
                  <a:pt x="2527894" y="846813"/>
                </a:lnTo>
                <a:lnTo>
                  <a:pt x="2544664" y="894356"/>
                </a:lnTo>
                <a:lnTo>
                  <a:pt x="2560395" y="941934"/>
                </a:lnTo>
                <a:lnTo>
                  <a:pt x="2575532" y="989495"/>
                </a:lnTo>
                <a:lnTo>
                  <a:pt x="2590520" y="1036986"/>
                </a:lnTo>
                <a:lnTo>
                  <a:pt x="2605804" y="1084356"/>
                </a:lnTo>
                <a:lnTo>
                  <a:pt x="2621827" y="1131551"/>
                </a:lnTo>
                <a:lnTo>
                  <a:pt x="2639036" y="1178520"/>
                </a:lnTo>
                <a:lnTo>
                  <a:pt x="2657874" y="1225209"/>
                </a:lnTo>
                <a:lnTo>
                  <a:pt x="2678787" y="1271568"/>
                </a:lnTo>
                <a:lnTo>
                  <a:pt x="2702219" y="1317542"/>
                </a:lnTo>
                <a:lnTo>
                  <a:pt x="2724726" y="1359987"/>
                </a:lnTo>
                <a:lnTo>
                  <a:pt x="2747358" y="1403735"/>
                </a:lnTo>
                <a:lnTo>
                  <a:pt x="2770527" y="1448216"/>
                </a:lnTo>
                <a:lnTo>
                  <a:pt x="2794646" y="1492859"/>
                </a:lnTo>
                <a:lnTo>
                  <a:pt x="2820128" y="1537097"/>
                </a:lnTo>
                <a:lnTo>
                  <a:pt x="2847386" y="1580358"/>
                </a:lnTo>
                <a:lnTo>
                  <a:pt x="2876831" y="1622074"/>
                </a:lnTo>
                <a:lnTo>
                  <a:pt x="2908877" y="1661675"/>
                </a:lnTo>
                <a:lnTo>
                  <a:pt x="2943936" y="1698591"/>
                </a:lnTo>
                <a:lnTo>
                  <a:pt x="2982421" y="1732253"/>
                </a:lnTo>
                <a:lnTo>
                  <a:pt x="3024743" y="1762091"/>
                </a:lnTo>
                <a:lnTo>
                  <a:pt x="3060602" y="1782863"/>
                </a:lnTo>
                <a:lnTo>
                  <a:pt x="3098396" y="1801687"/>
                </a:lnTo>
                <a:lnTo>
                  <a:pt x="3138057" y="1818707"/>
                </a:lnTo>
                <a:lnTo>
                  <a:pt x="3179520" y="1834066"/>
                </a:lnTo>
                <a:lnTo>
                  <a:pt x="3222717" y="1847906"/>
                </a:lnTo>
                <a:lnTo>
                  <a:pt x="3267581" y="1860371"/>
                </a:lnTo>
                <a:lnTo>
                  <a:pt x="3314046" y="1871603"/>
                </a:lnTo>
                <a:lnTo>
                  <a:pt x="3362045" y="1881746"/>
                </a:lnTo>
                <a:lnTo>
                  <a:pt x="3411511" y="1890941"/>
                </a:lnTo>
                <a:lnTo>
                  <a:pt x="3462378" y="1899332"/>
                </a:lnTo>
                <a:lnTo>
                  <a:pt x="3514579" y="1907063"/>
                </a:lnTo>
                <a:lnTo>
                  <a:pt x="3568047" y="1914275"/>
                </a:lnTo>
                <a:lnTo>
                  <a:pt x="3622715" y="1921111"/>
                </a:lnTo>
                <a:lnTo>
                  <a:pt x="3678517" y="1927716"/>
                </a:lnTo>
                <a:lnTo>
                  <a:pt x="3724017" y="1932380"/>
                </a:lnTo>
                <a:lnTo>
                  <a:pt x="3772571" y="1936251"/>
                </a:lnTo>
                <a:lnTo>
                  <a:pt x="3823736" y="1939395"/>
                </a:lnTo>
                <a:lnTo>
                  <a:pt x="3877066" y="1941881"/>
                </a:lnTo>
                <a:lnTo>
                  <a:pt x="3932119" y="1943775"/>
                </a:lnTo>
                <a:lnTo>
                  <a:pt x="3988450" y="1945144"/>
                </a:lnTo>
                <a:lnTo>
                  <a:pt x="4045615" y="1946056"/>
                </a:lnTo>
                <a:lnTo>
                  <a:pt x="4103171" y="1946579"/>
                </a:lnTo>
                <a:lnTo>
                  <a:pt x="4160672" y="1946778"/>
                </a:lnTo>
                <a:lnTo>
                  <a:pt x="4217676" y="1946722"/>
                </a:lnTo>
                <a:lnTo>
                  <a:pt x="4273739" y="1946477"/>
                </a:lnTo>
                <a:lnTo>
                  <a:pt x="4328416" y="1946112"/>
                </a:lnTo>
                <a:lnTo>
                  <a:pt x="4381263" y="1945692"/>
                </a:lnTo>
                <a:lnTo>
                  <a:pt x="4431837" y="1945286"/>
                </a:lnTo>
                <a:lnTo>
                  <a:pt x="4479693" y="1944961"/>
                </a:lnTo>
                <a:lnTo>
                  <a:pt x="4524387" y="1944783"/>
                </a:lnTo>
                <a:lnTo>
                  <a:pt x="4565476" y="1944821"/>
                </a:lnTo>
                <a:lnTo>
                  <a:pt x="4602515" y="1945141"/>
                </a:lnTo>
                <a:lnTo>
                  <a:pt x="4683837" y="1946054"/>
                </a:lnTo>
                <a:lnTo>
                  <a:pt x="4750011" y="1946409"/>
                </a:lnTo>
                <a:lnTo>
                  <a:pt x="4803327" y="1946358"/>
                </a:lnTo>
                <a:lnTo>
                  <a:pt x="4846070" y="1946054"/>
                </a:lnTo>
                <a:lnTo>
                  <a:pt x="4880529" y="1945648"/>
                </a:lnTo>
                <a:lnTo>
                  <a:pt x="4908990" y="1945293"/>
                </a:lnTo>
                <a:lnTo>
                  <a:pt x="4933740" y="194514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0122" y="37770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8789" y="3602925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8416" y="773335"/>
            <a:ext cx="2612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Bad initialization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prime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suspect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1117" y="987923"/>
            <a:ext cx="714375" cy="246379"/>
          </a:xfrm>
          <a:custGeom>
            <a:avLst/>
            <a:gdLst/>
            <a:ahLst/>
            <a:cxnLst/>
            <a:rect l="l" t="t" r="r" b="b"/>
            <a:pathLst>
              <a:path w="714375" h="246380">
                <a:moveTo>
                  <a:pt x="714273" y="0"/>
                </a:moveTo>
                <a:lnTo>
                  <a:pt x="0" y="24598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0267" y="1219037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74" y="29749"/>
                </a:moveTo>
                <a:lnTo>
                  <a:pt x="0" y="28949"/>
                </a:lnTo>
                <a:lnTo>
                  <a:pt x="35724" y="0"/>
                </a:lnTo>
                <a:lnTo>
                  <a:pt x="45974" y="297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70267" y="1219037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35724" y="0"/>
                </a:moveTo>
                <a:lnTo>
                  <a:pt x="0" y="28949"/>
                </a:lnTo>
                <a:lnTo>
                  <a:pt x="45974" y="29749"/>
                </a:lnTo>
                <a:lnTo>
                  <a:pt x="357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87</a:t>
            </a:fld>
            <a:endParaRPr sz="200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36B73DF1-ACB5-4EBC-BD10-CB5650A21B93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196" y="375649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307619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206" y="279674"/>
            <a:ext cx="81979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196" y="3451843"/>
            <a:ext cx="4558030" cy="0"/>
          </a:xfrm>
          <a:custGeom>
            <a:avLst/>
            <a:gdLst/>
            <a:ahLst/>
            <a:cxnLst/>
            <a:rect l="l" t="t" r="r" b="b"/>
            <a:pathLst>
              <a:path w="4558030">
                <a:moveTo>
                  <a:pt x="0" y="0"/>
                </a:moveTo>
                <a:lnTo>
                  <a:pt x="455789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4562" y="3410842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4921" y="1323652"/>
            <a:ext cx="4933950" cy="1946910"/>
          </a:xfrm>
          <a:custGeom>
            <a:avLst/>
            <a:gdLst/>
            <a:ahLst/>
            <a:cxnLst/>
            <a:rect l="l" t="t" r="r" b="b"/>
            <a:pathLst>
              <a:path w="4933950" h="1946910">
                <a:moveTo>
                  <a:pt x="0" y="1289"/>
                </a:moveTo>
                <a:lnTo>
                  <a:pt x="29313" y="1234"/>
                </a:lnTo>
                <a:lnTo>
                  <a:pt x="66346" y="1088"/>
                </a:lnTo>
                <a:lnTo>
                  <a:pt x="109916" y="881"/>
                </a:lnTo>
                <a:lnTo>
                  <a:pt x="158843" y="644"/>
                </a:lnTo>
                <a:lnTo>
                  <a:pt x="211948" y="408"/>
                </a:lnTo>
                <a:lnTo>
                  <a:pt x="268049" y="201"/>
                </a:lnTo>
                <a:lnTo>
                  <a:pt x="325966" y="55"/>
                </a:lnTo>
                <a:lnTo>
                  <a:pt x="384518" y="0"/>
                </a:lnTo>
                <a:lnTo>
                  <a:pt x="442525" y="65"/>
                </a:lnTo>
                <a:lnTo>
                  <a:pt x="498807" y="282"/>
                </a:lnTo>
                <a:lnTo>
                  <a:pt x="552184" y="680"/>
                </a:lnTo>
                <a:lnTo>
                  <a:pt x="601473" y="1289"/>
                </a:lnTo>
                <a:lnTo>
                  <a:pt x="656285" y="2405"/>
                </a:lnTo>
                <a:lnTo>
                  <a:pt x="708725" y="3939"/>
                </a:lnTo>
                <a:lnTo>
                  <a:pt x="759474" y="5786"/>
                </a:lnTo>
                <a:lnTo>
                  <a:pt x="809212" y="7842"/>
                </a:lnTo>
                <a:lnTo>
                  <a:pt x="858618" y="10003"/>
                </a:lnTo>
                <a:lnTo>
                  <a:pt x="908373" y="12164"/>
                </a:lnTo>
                <a:lnTo>
                  <a:pt x="959156" y="14220"/>
                </a:lnTo>
                <a:lnTo>
                  <a:pt x="1011646" y="16067"/>
                </a:lnTo>
                <a:lnTo>
                  <a:pt x="1066525" y="17600"/>
                </a:lnTo>
                <a:lnTo>
                  <a:pt x="1124472" y="18714"/>
                </a:lnTo>
                <a:lnTo>
                  <a:pt x="1172458" y="19143"/>
                </a:lnTo>
                <a:lnTo>
                  <a:pt x="1224020" y="19151"/>
                </a:lnTo>
                <a:lnTo>
                  <a:pt x="1278347" y="18833"/>
                </a:lnTo>
                <a:lnTo>
                  <a:pt x="1334631" y="18286"/>
                </a:lnTo>
                <a:lnTo>
                  <a:pt x="1392061" y="17604"/>
                </a:lnTo>
                <a:lnTo>
                  <a:pt x="1449829" y="16882"/>
                </a:lnTo>
                <a:lnTo>
                  <a:pt x="1507126" y="16215"/>
                </a:lnTo>
                <a:lnTo>
                  <a:pt x="1563141" y="15700"/>
                </a:lnTo>
                <a:lnTo>
                  <a:pt x="1617066" y="15430"/>
                </a:lnTo>
                <a:lnTo>
                  <a:pt x="1668091" y="15501"/>
                </a:lnTo>
                <a:lnTo>
                  <a:pt x="1715406" y="16009"/>
                </a:lnTo>
                <a:lnTo>
                  <a:pt x="1758202" y="17048"/>
                </a:lnTo>
                <a:lnTo>
                  <a:pt x="1795671" y="18714"/>
                </a:lnTo>
                <a:lnTo>
                  <a:pt x="1857965" y="21580"/>
                </a:lnTo>
                <a:lnTo>
                  <a:pt x="1900282" y="23234"/>
                </a:lnTo>
                <a:lnTo>
                  <a:pt x="1955493" y="33565"/>
                </a:lnTo>
                <a:lnTo>
                  <a:pt x="2022320" y="71014"/>
                </a:lnTo>
                <a:lnTo>
                  <a:pt x="2055393" y="92227"/>
                </a:lnTo>
                <a:lnTo>
                  <a:pt x="2091909" y="116954"/>
                </a:lnTo>
                <a:lnTo>
                  <a:pt x="2130793" y="144947"/>
                </a:lnTo>
                <a:lnTo>
                  <a:pt x="2170969" y="175952"/>
                </a:lnTo>
                <a:lnTo>
                  <a:pt x="2211359" y="209720"/>
                </a:lnTo>
                <a:lnTo>
                  <a:pt x="2250888" y="245998"/>
                </a:lnTo>
                <a:lnTo>
                  <a:pt x="2288480" y="284537"/>
                </a:lnTo>
                <a:lnTo>
                  <a:pt x="2323058" y="325084"/>
                </a:lnTo>
                <a:lnTo>
                  <a:pt x="2353545" y="367389"/>
                </a:lnTo>
                <a:lnTo>
                  <a:pt x="2377331" y="407957"/>
                </a:lnTo>
                <a:lnTo>
                  <a:pt x="2398451" y="451698"/>
                </a:lnTo>
                <a:lnTo>
                  <a:pt x="2417378" y="498036"/>
                </a:lnTo>
                <a:lnTo>
                  <a:pt x="2434579" y="546397"/>
                </a:lnTo>
                <a:lnTo>
                  <a:pt x="2450526" y="596204"/>
                </a:lnTo>
                <a:lnTo>
                  <a:pt x="2465688" y="646884"/>
                </a:lnTo>
                <a:lnTo>
                  <a:pt x="2480536" y="697859"/>
                </a:lnTo>
                <a:lnTo>
                  <a:pt x="2495540" y="748556"/>
                </a:lnTo>
                <a:lnTo>
                  <a:pt x="2511169" y="798399"/>
                </a:lnTo>
                <a:lnTo>
                  <a:pt x="2527894" y="846813"/>
                </a:lnTo>
                <a:lnTo>
                  <a:pt x="2544664" y="894356"/>
                </a:lnTo>
                <a:lnTo>
                  <a:pt x="2560395" y="941934"/>
                </a:lnTo>
                <a:lnTo>
                  <a:pt x="2575532" y="989495"/>
                </a:lnTo>
                <a:lnTo>
                  <a:pt x="2590520" y="1036986"/>
                </a:lnTo>
                <a:lnTo>
                  <a:pt x="2605804" y="1084356"/>
                </a:lnTo>
                <a:lnTo>
                  <a:pt x="2621827" y="1131551"/>
                </a:lnTo>
                <a:lnTo>
                  <a:pt x="2639036" y="1178520"/>
                </a:lnTo>
                <a:lnTo>
                  <a:pt x="2657874" y="1225209"/>
                </a:lnTo>
                <a:lnTo>
                  <a:pt x="2678787" y="1271568"/>
                </a:lnTo>
                <a:lnTo>
                  <a:pt x="2702219" y="1317542"/>
                </a:lnTo>
                <a:lnTo>
                  <a:pt x="2724726" y="1359987"/>
                </a:lnTo>
                <a:lnTo>
                  <a:pt x="2747358" y="1403735"/>
                </a:lnTo>
                <a:lnTo>
                  <a:pt x="2770527" y="1448216"/>
                </a:lnTo>
                <a:lnTo>
                  <a:pt x="2794646" y="1492859"/>
                </a:lnTo>
                <a:lnTo>
                  <a:pt x="2820128" y="1537097"/>
                </a:lnTo>
                <a:lnTo>
                  <a:pt x="2847386" y="1580358"/>
                </a:lnTo>
                <a:lnTo>
                  <a:pt x="2876831" y="1622074"/>
                </a:lnTo>
                <a:lnTo>
                  <a:pt x="2908877" y="1661675"/>
                </a:lnTo>
                <a:lnTo>
                  <a:pt x="2943936" y="1698591"/>
                </a:lnTo>
                <a:lnTo>
                  <a:pt x="2982421" y="1732253"/>
                </a:lnTo>
                <a:lnTo>
                  <a:pt x="3024743" y="1762091"/>
                </a:lnTo>
                <a:lnTo>
                  <a:pt x="3060602" y="1782863"/>
                </a:lnTo>
                <a:lnTo>
                  <a:pt x="3098396" y="1801687"/>
                </a:lnTo>
                <a:lnTo>
                  <a:pt x="3138057" y="1818707"/>
                </a:lnTo>
                <a:lnTo>
                  <a:pt x="3179520" y="1834066"/>
                </a:lnTo>
                <a:lnTo>
                  <a:pt x="3222717" y="1847906"/>
                </a:lnTo>
                <a:lnTo>
                  <a:pt x="3267581" y="1860371"/>
                </a:lnTo>
                <a:lnTo>
                  <a:pt x="3314046" y="1871603"/>
                </a:lnTo>
                <a:lnTo>
                  <a:pt x="3362045" y="1881746"/>
                </a:lnTo>
                <a:lnTo>
                  <a:pt x="3411511" y="1890941"/>
                </a:lnTo>
                <a:lnTo>
                  <a:pt x="3462378" y="1899332"/>
                </a:lnTo>
                <a:lnTo>
                  <a:pt x="3514579" y="1907063"/>
                </a:lnTo>
                <a:lnTo>
                  <a:pt x="3568047" y="1914275"/>
                </a:lnTo>
                <a:lnTo>
                  <a:pt x="3622715" y="1921111"/>
                </a:lnTo>
                <a:lnTo>
                  <a:pt x="3678517" y="1927716"/>
                </a:lnTo>
                <a:lnTo>
                  <a:pt x="3724017" y="1932380"/>
                </a:lnTo>
                <a:lnTo>
                  <a:pt x="3772571" y="1936251"/>
                </a:lnTo>
                <a:lnTo>
                  <a:pt x="3823736" y="1939395"/>
                </a:lnTo>
                <a:lnTo>
                  <a:pt x="3877066" y="1941881"/>
                </a:lnTo>
                <a:lnTo>
                  <a:pt x="3932119" y="1943775"/>
                </a:lnTo>
                <a:lnTo>
                  <a:pt x="3988450" y="1945144"/>
                </a:lnTo>
                <a:lnTo>
                  <a:pt x="4045615" y="1946056"/>
                </a:lnTo>
                <a:lnTo>
                  <a:pt x="4103171" y="1946579"/>
                </a:lnTo>
                <a:lnTo>
                  <a:pt x="4160672" y="1946778"/>
                </a:lnTo>
                <a:lnTo>
                  <a:pt x="4217676" y="1946722"/>
                </a:lnTo>
                <a:lnTo>
                  <a:pt x="4273739" y="1946477"/>
                </a:lnTo>
                <a:lnTo>
                  <a:pt x="4328416" y="1946112"/>
                </a:lnTo>
                <a:lnTo>
                  <a:pt x="4381263" y="1945692"/>
                </a:lnTo>
                <a:lnTo>
                  <a:pt x="4431837" y="1945286"/>
                </a:lnTo>
                <a:lnTo>
                  <a:pt x="4479693" y="1944961"/>
                </a:lnTo>
                <a:lnTo>
                  <a:pt x="4524387" y="1944783"/>
                </a:lnTo>
                <a:lnTo>
                  <a:pt x="4565476" y="1944821"/>
                </a:lnTo>
                <a:lnTo>
                  <a:pt x="4602515" y="1945141"/>
                </a:lnTo>
                <a:lnTo>
                  <a:pt x="4683837" y="1946054"/>
                </a:lnTo>
                <a:lnTo>
                  <a:pt x="4750011" y="1946409"/>
                </a:lnTo>
                <a:lnTo>
                  <a:pt x="4803327" y="1946358"/>
                </a:lnTo>
                <a:lnTo>
                  <a:pt x="4846070" y="1946054"/>
                </a:lnTo>
                <a:lnTo>
                  <a:pt x="4880529" y="1945648"/>
                </a:lnTo>
                <a:lnTo>
                  <a:pt x="4908990" y="1945293"/>
                </a:lnTo>
                <a:lnTo>
                  <a:pt x="4933740" y="194514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0122" y="37770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88</a:t>
            </a:fld>
            <a:endParaRPr sz="200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20310A16-5894-40A8-8D4D-FF62865DE2E0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5128789" y="3602925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819" y="669148"/>
            <a:ext cx="4819907" cy="3805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199" y="118282"/>
            <a:ext cx="4782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Arial"/>
                <a:cs typeface="Arial"/>
              </a:rPr>
              <a:t>Monitor </a:t>
            </a:r>
            <a:r>
              <a:rPr b="0" spc="-5" dirty="0">
                <a:latin typeface="Arial"/>
                <a:cs typeface="Arial"/>
              </a:rPr>
              <a:t>and </a:t>
            </a:r>
            <a:r>
              <a:rPr b="0" dirty="0">
                <a:latin typeface="Arial"/>
                <a:cs typeface="Arial"/>
              </a:rPr>
              <a:t>visualize </a:t>
            </a:r>
            <a:r>
              <a:rPr b="0" spc="-5" dirty="0">
                <a:latin typeface="Arial"/>
                <a:cs typeface="Arial"/>
              </a:rPr>
              <a:t>the</a:t>
            </a:r>
            <a:r>
              <a:rPr b="0" spc="-10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accuracy:</a:t>
            </a:r>
          </a:p>
        </p:txBody>
      </p:sp>
      <p:sp>
        <p:nvSpPr>
          <p:cNvPr id="4" name="object 4"/>
          <p:cNvSpPr/>
          <p:nvPr/>
        </p:nvSpPr>
        <p:spPr>
          <a:xfrm>
            <a:off x="4261616" y="1589221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79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0616" y="1493247"/>
            <a:ext cx="8199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20616" y="3093493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28985" y="2014101"/>
            <a:ext cx="3782060" cy="1941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big gap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overfitting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=&gt;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increase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regularization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strength?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ts val="2875"/>
              </a:lnSpc>
            </a:pP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no</a:t>
            </a:r>
            <a:r>
              <a:rPr sz="2400" spc="-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gap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=&gt; increase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model</a:t>
            </a:r>
            <a:r>
              <a:rPr sz="18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capacity?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89</a:t>
            </a:fld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693A8763-40B5-4BDC-9305-AB118F559625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49" y="112133"/>
            <a:ext cx="2816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Where we are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D36FED8B-B80A-4EA3-8682-AAF8DA2C2332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1898" y="632510"/>
            <a:ext cx="34277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Mini-batch</a:t>
            </a:r>
            <a:r>
              <a:rPr sz="3600" spc="-90" dirty="0"/>
              <a:t> </a:t>
            </a:r>
            <a:r>
              <a:rPr sz="3600" spc="-5" dirty="0"/>
              <a:t>SGD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682750" y="1402655"/>
            <a:ext cx="7658734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Loop:</a:t>
            </a:r>
            <a:endParaRPr sz="3000">
              <a:latin typeface="Arial"/>
              <a:cs typeface="Arial"/>
            </a:endParaRPr>
          </a:p>
          <a:p>
            <a:pPr marL="558800" indent="-546100">
              <a:lnSpc>
                <a:spcPct val="100000"/>
              </a:lnSpc>
              <a:buFont typeface="Arial"/>
              <a:buAutoNum type="arabicPeriod"/>
              <a:tabLst>
                <a:tab pos="558800" algn="l"/>
                <a:tab pos="559435" algn="l"/>
              </a:tabLst>
            </a:pPr>
            <a:r>
              <a:rPr sz="3000" b="1" spc="-5" dirty="0">
                <a:latin typeface="Arial"/>
                <a:cs typeface="Arial"/>
              </a:rPr>
              <a:t>Sample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batch of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data</a:t>
            </a:r>
            <a:endParaRPr sz="3000">
              <a:latin typeface="Arial"/>
              <a:cs typeface="Arial"/>
            </a:endParaRPr>
          </a:p>
          <a:p>
            <a:pPr marL="558800" marR="1319530" indent="-546100">
              <a:lnSpc>
                <a:spcPct val="100000"/>
              </a:lnSpc>
              <a:buFont typeface="Arial"/>
              <a:buAutoNum type="arabicPeriod"/>
              <a:tabLst>
                <a:tab pos="558800" algn="l"/>
                <a:tab pos="559435" algn="l"/>
              </a:tabLst>
            </a:pPr>
            <a:r>
              <a:rPr sz="3000" b="1" spc="-5" dirty="0">
                <a:latin typeface="Arial"/>
                <a:cs typeface="Arial"/>
              </a:rPr>
              <a:t>Forward </a:t>
            </a:r>
            <a:r>
              <a:rPr sz="3000" spc="-5" dirty="0">
                <a:latin typeface="Arial"/>
                <a:cs typeface="Arial"/>
              </a:rPr>
              <a:t>prop it through the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graph  </a:t>
            </a:r>
            <a:r>
              <a:rPr sz="3000" dirty="0">
                <a:latin typeface="Arial"/>
                <a:cs typeface="Arial"/>
              </a:rPr>
              <a:t>(network), </a:t>
            </a:r>
            <a:r>
              <a:rPr sz="3000" spc="-5" dirty="0">
                <a:latin typeface="Arial"/>
                <a:cs typeface="Arial"/>
              </a:rPr>
              <a:t>get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loss</a:t>
            </a:r>
            <a:endParaRPr sz="3000">
              <a:latin typeface="Arial"/>
              <a:cs typeface="Arial"/>
            </a:endParaRPr>
          </a:p>
          <a:p>
            <a:pPr marL="558800" indent="-546100">
              <a:lnSpc>
                <a:spcPct val="100000"/>
              </a:lnSpc>
              <a:buFont typeface="Arial"/>
              <a:buAutoNum type="arabicPeriod"/>
              <a:tabLst>
                <a:tab pos="558800" algn="l"/>
                <a:tab pos="559435" algn="l"/>
              </a:tabLst>
            </a:pPr>
            <a:r>
              <a:rPr sz="3000" b="1" spc="-5" dirty="0">
                <a:latin typeface="Arial"/>
                <a:cs typeface="Arial"/>
              </a:rPr>
              <a:t>Backprop </a:t>
            </a:r>
            <a:r>
              <a:rPr sz="3000" spc="-5" dirty="0">
                <a:latin typeface="Arial"/>
                <a:cs typeface="Arial"/>
              </a:rPr>
              <a:t>to </a:t>
            </a:r>
            <a:r>
              <a:rPr sz="3000" dirty="0">
                <a:latin typeface="Arial"/>
                <a:cs typeface="Arial"/>
              </a:rPr>
              <a:t>calculate </a:t>
            </a:r>
            <a:r>
              <a:rPr sz="3000" spc="-5" dirty="0">
                <a:latin typeface="Arial"/>
                <a:cs typeface="Arial"/>
              </a:rPr>
              <a:t>the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gradients</a:t>
            </a:r>
            <a:endParaRPr sz="3000">
              <a:latin typeface="Arial"/>
              <a:cs typeface="Arial"/>
            </a:endParaRPr>
          </a:p>
          <a:p>
            <a:pPr marL="558800" indent="-546100">
              <a:lnSpc>
                <a:spcPct val="100000"/>
              </a:lnSpc>
              <a:buFont typeface="Arial"/>
              <a:buAutoNum type="arabicPeriod"/>
              <a:tabLst>
                <a:tab pos="558800" algn="l"/>
                <a:tab pos="559435" algn="l"/>
              </a:tabLst>
            </a:pPr>
            <a:r>
              <a:rPr sz="3000" b="1" spc="-5" dirty="0">
                <a:latin typeface="Arial"/>
                <a:cs typeface="Arial"/>
              </a:rPr>
              <a:t>Update </a:t>
            </a:r>
            <a:r>
              <a:rPr sz="3000" spc="-5" dirty="0">
                <a:latin typeface="Arial"/>
                <a:cs typeface="Arial"/>
              </a:rPr>
              <a:t>the parameters using the</a:t>
            </a:r>
            <a:r>
              <a:rPr sz="3000" spc="-8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gradient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CE8CA5-D572-4B87-B07A-A846F255B7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6 -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9</a:t>
            </a:fld>
            <a:endParaRPr sz="2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199" y="118282"/>
            <a:ext cx="7319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"/>
                <a:cs typeface="Arial"/>
              </a:rPr>
              <a:t>Track the </a:t>
            </a:r>
            <a:r>
              <a:rPr b="0" dirty="0">
                <a:latin typeface="Arial"/>
                <a:cs typeface="Arial"/>
              </a:rPr>
              <a:t>ratio </a:t>
            </a:r>
            <a:r>
              <a:rPr b="0" spc="-5" dirty="0">
                <a:latin typeface="Arial"/>
                <a:cs typeface="Arial"/>
              </a:rPr>
              <a:t>of weight updates </a:t>
            </a:r>
            <a:r>
              <a:rPr b="0" dirty="0">
                <a:latin typeface="Arial"/>
                <a:cs typeface="Arial"/>
              </a:rPr>
              <a:t>/ </a:t>
            </a:r>
            <a:r>
              <a:rPr b="0" spc="-5" dirty="0">
                <a:latin typeface="Arial"/>
                <a:cs typeface="Arial"/>
              </a:rPr>
              <a:t>weight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magnitudes: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798" y="3856318"/>
            <a:ext cx="75164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ratio </a:t>
            </a:r>
            <a:r>
              <a:rPr sz="1800" spc="-5" dirty="0">
                <a:latin typeface="Arial"/>
                <a:cs typeface="Arial"/>
              </a:rPr>
              <a:t>between the updates and </a:t>
            </a:r>
            <a:r>
              <a:rPr sz="1800" dirty="0">
                <a:latin typeface="Arial"/>
                <a:cs typeface="Arial"/>
              </a:rPr>
              <a:t>values: ~ </a:t>
            </a:r>
            <a:r>
              <a:rPr sz="1800" spc="-5" dirty="0">
                <a:latin typeface="Arial"/>
                <a:cs typeface="Arial"/>
              </a:rPr>
              <a:t>0.0002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spc="-5" dirty="0">
                <a:latin typeface="Arial"/>
                <a:cs typeface="Arial"/>
              </a:rPr>
              <a:t>0.02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0.01 </a:t>
            </a:r>
            <a:r>
              <a:rPr sz="1800" dirty="0">
                <a:latin typeface="Arial"/>
                <a:cs typeface="Arial"/>
              </a:rPr>
              <a:t>(about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okay)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want </a:t>
            </a:r>
            <a:r>
              <a:rPr sz="1800" b="1" dirty="0">
                <a:latin typeface="Arial"/>
                <a:cs typeface="Arial"/>
              </a:rPr>
              <a:t>this to </a:t>
            </a:r>
            <a:r>
              <a:rPr sz="1800" b="1" spc="-5" dirty="0">
                <a:latin typeface="Arial"/>
                <a:cs typeface="Arial"/>
              </a:rPr>
              <a:t>be somewhere around 0.001 or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6847" y="997648"/>
            <a:ext cx="6210287" cy="2362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90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3F25EE89-A3F0-4AB2-8F30-3009243590AA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198" y="148236"/>
            <a:ext cx="1978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"/>
                <a:cs typeface="Arial"/>
              </a:rPr>
              <a:t>Summary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91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F438488B-3BC1-4B86-9360-6DD14A740442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65198" y="544628"/>
            <a:ext cx="7494270" cy="3809365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400" spc="-5" dirty="0">
                <a:latin typeface="Arial"/>
                <a:cs typeface="Arial"/>
              </a:rPr>
              <a:t>We looked in detail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at:</a:t>
            </a:r>
            <a:endParaRPr sz="2400">
              <a:latin typeface="Arial"/>
              <a:cs typeface="Arial"/>
            </a:endParaRPr>
          </a:p>
          <a:p>
            <a:pPr marL="469900" indent="-355600">
              <a:lnSpc>
                <a:spcPct val="100000"/>
              </a:lnSpc>
              <a:spcBef>
                <a:spcPts val="1595"/>
              </a:spcBef>
              <a:buChar char="-"/>
              <a:tabLst>
                <a:tab pos="469265" algn="l"/>
                <a:tab pos="469900" algn="l"/>
              </a:tabLst>
            </a:pPr>
            <a:r>
              <a:rPr sz="3000" spc="-10" dirty="0">
                <a:latin typeface="Arial"/>
                <a:cs typeface="Arial"/>
              </a:rPr>
              <a:t>Activation </a:t>
            </a:r>
            <a:r>
              <a:rPr sz="3000" spc="-5" dirty="0">
                <a:latin typeface="Arial"/>
                <a:cs typeface="Arial"/>
              </a:rPr>
              <a:t>Functions </a:t>
            </a: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(use</a:t>
            </a:r>
            <a:r>
              <a:rPr sz="3000" spc="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ReLU)</a:t>
            </a:r>
            <a:endParaRPr sz="3000">
              <a:latin typeface="Arial"/>
              <a:cs typeface="Arial"/>
            </a:endParaRPr>
          </a:p>
          <a:p>
            <a:pPr marL="469900" indent="-355600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3000" spc="-5" dirty="0">
                <a:latin typeface="Arial"/>
                <a:cs typeface="Arial"/>
              </a:rPr>
              <a:t>Data </a:t>
            </a:r>
            <a:r>
              <a:rPr sz="3000" spc="-10" dirty="0">
                <a:latin typeface="Arial"/>
                <a:cs typeface="Arial"/>
              </a:rPr>
              <a:t>Preprocessing </a:t>
            </a:r>
            <a:r>
              <a:rPr sz="2600" dirty="0">
                <a:solidFill>
                  <a:srgbClr val="0000FF"/>
                </a:solidFill>
                <a:latin typeface="Arial"/>
                <a:cs typeface="Arial"/>
              </a:rPr>
              <a:t>(images: subtract</a:t>
            </a:r>
            <a:r>
              <a:rPr sz="26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0FF"/>
                </a:solidFill>
                <a:latin typeface="Arial"/>
                <a:cs typeface="Arial"/>
              </a:rPr>
              <a:t>mean)</a:t>
            </a:r>
            <a:endParaRPr sz="2600">
              <a:latin typeface="Arial"/>
              <a:cs typeface="Arial"/>
            </a:endParaRPr>
          </a:p>
          <a:p>
            <a:pPr marL="469900" indent="-355600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3000" spc="-10" dirty="0">
                <a:latin typeface="Arial"/>
                <a:cs typeface="Arial"/>
              </a:rPr>
              <a:t>Weight </a:t>
            </a:r>
            <a:r>
              <a:rPr sz="3000" spc="-5" dirty="0">
                <a:latin typeface="Arial"/>
                <a:cs typeface="Arial"/>
              </a:rPr>
              <a:t>Initialization </a:t>
            </a: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(use </a:t>
            </a:r>
            <a:r>
              <a:rPr sz="3000" spc="-10" dirty="0">
                <a:solidFill>
                  <a:srgbClr val="0000FF"/>
                </a:solidFill>
                <a:latin typeface="Arial"/>
                <a:cs typeface="Arial"/>
              </a:rPr>
              <a:t>Xavier/He</a:t>
            </a:r>
            <a:r>
              <a:rPr sz="3000" spc="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init)</a:t>
            </a:r>
            <a:endParaRPr sz="3000">
              <a:latin typeface="Arial"/>
              <a:cs typeface="Arial"/>
            </a:endParaRPr>
          </a:p>
          <a:p>
            <a:pPr marL="469900" indent="-355600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3000" spc="-10" dirty="0">
                <a:latin typeface="Arial"/>
                <a:cs typeface="Arial"/>
              </a:rPr>
              <a:t>Batch </a:t>
            </a:r>
            <a:r>
              <a:rPr sz="3000" spc="-5" dirty="0">
                <a:latin typeface="Arial"/>
                <a:cs typeface="Arial"/>
              </a:rPr>
              <a:t>Normalization</a:t>
            </a:r>
            <a:r>
              <a:rPr sz="3000" spc="30" dirty="0"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(use)</a:t>
            </a:r>
            <a:endParaRPr sz="3000">
              <a:latin typeface="Arial"/>
              <a:cs typeface="Arial"/>
            </a:endParaRPr>
          </a:p>
          <a:p>
            <a:pPr marL="469900" indent="-355600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3000" spc="-10" dirty="0">
                <a:latin typeface="Arial"/>
                <a:cs typeface="Arial"/>
              </a:rPr>
              <a:t>Babysitting </a:t>
            </a:r>
            <a:r>
              <a:rPr sz="3000" spc="-5" dirty="0">
                <a:latin typeface="Arial"/>
                <a:cs typeface="Arial"/>
              </a:rPr>
              <a:t>the Learning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process</a:t>
            </a:r>
            <a:endParaRPr sz="3000">
              <a:latin typeface="Arial"/>
              <a:cs typeface="Arial"/>
            </a:endParaRPr>
          </a:p>
          <a:p>
            <a:pPr marL="469900" indent="-355600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3000" spc="-5" dirty="0">
                <a:latin typeface="Arial"/>
                <a:cs typeface="Arial"/>
              </a:rPr>
              <a:t>Hyperparameter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Optimization</a:t>
            </a:r>
            <a:endParaRPr sz="3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0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(random sample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hyperparams, in log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space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when</a:t>
            </a:r>
            <a:r>
              <a:rPr sz="20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appropriate)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5613" y="151284"/>
            <a:ext cx="1209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TLDRs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198" y="212911"/>
            <a:ext cx="6644005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"/>
                <a:cs typeface="Arial"/>
              </a:rPr>
              <a:t>Next</a:t>
            </a:r>
            <a:r>
              <a:rPr sz="3600" b="0" spc="-10" dirty="0">
                <a:latin typeface="Arial"/>
                <a:cs typeface="Arial"/>
              </a:rPr>
              <a:t> time: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0" spc="-10" dirty="0">
                <a:latin typeface="Arial"/>
                <a:cs typeface="Arial"/>
              </a:rPr>
              <a:t>Training </a:t>
            </a:r>
            <a:r>
              <a:rPr sz="3600" b="0" spc="-5" dirty="0">
                <a:latin typeface="Arial"/>
                <a:cs typeface="Arial"/>
              </a:rPr>
              <a:t>Neural Networks, </a:t>
            </a:r>
            <a:r>
              <a:rPr sz="3600" b="0" spc="-10" dirty="0">
                <a:latin typeface="Arial"/>
                <a:cs typeface="Arial"/>
              </a:rPr>
              <a:t>Part</a:t>
            </a:r>
            <a:r>
              <a:rPr sz="3600" b="0" spc="-85" dirty="0">
                <a:latin typeface="Arial"/>
                <a:cs typeface="Arial"/>
              </a:rPr>
              <a:t> </a:t>
            </a:r>
            <a:r>
              <a:rPr sz="3600" b="0" dirty="0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19,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6 -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92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DBED2E99-600C-4A62-BAFD-C7DA8709CFB8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892296" y="1685854"/>
            <a:ext cx="432816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29565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Parameter update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schemes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schedules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Gradient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checking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Regularization </a:t>
            </a:r>
            <a:r>
              <a:rPr sz="2400" dirty="0">
                <a:latin typeface="Arial"/>
                <a:cs typeface="Arial"/>
              </a:rPr>
              <a:t>(Dropout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Evaluation </a:t>
            </a:r>
            <a:r>
              <a:rPr sz="2400" dirty="0">
                <a:latin typeface="Arial"/>
                <a:cs typeface="Arial"/>
              </a:rPr>
              <a:t>(Ensembles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  <a:p>
            <a:pPr marL="342265" indent="-329565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Transfer learning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fine-tuning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4675</Words>
  <Application>Microsoft Office PowerPoint</Application>
  <PresentationFormat>On-screen Show (16:9)</PresentationFormat>
  <Paragraphs>768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Times New Roman</vt:lpstr>
      <vt:lpstr>Office Theme</vt:lpstr>
      <vt:lpstr>CPSC 4430/5440: Machine Learning  Lesson D05(a): Training Neural Networks, Part I</vt:lpstr>
      <vt:lpstr>Outline</vt:lpstr>
      <vt:lpstr>Computational graphs</vt:lpstr>
      <vt:lpstr>Where we are now...</vt:lpstr>
      <vt:lpstr>PowerPoint Presentation</vt:lpstr>
      <vt:lpstr>Where we are now... Convolutional Layer</vt:lpstr>
      <vt:lpstr>Where we are now... Convolutional Layer</vt:lpstr>
      <vt:lpstr>Where we are now... Learning network parameters through optimization</vt:lpstr>
      <vt:lpstr>Mini-batch SGD</vt:lpstr>
      <vt:lpstr>Performance of Batch gradient descent, Mini-batch Gradient Descent, and stochastic gradient descent</vt:lpstr>
      <vt:lpstr>Moment</vt:lpstr>
      <vt:lpstr>Next: Training Neural Networks</vt:lpstr>
      <vt:lpstr>Overview</vt:lpstr>
      <vt:lpstr>Part 1</vt:lpstr>
      <vt:lpstr>Activation Functions</vt:lpstr>
      <vt:lpstr>Activation Functions</vt:lpstr>
      <vt:lpstr>Activation Functions</vt:lpstr>
      <vt:lpstr>Activation Functions</vt:lpstr>
      <vt:lpstr>Activation Functions</vt:lpstr>
      <vt:lpstr>sigmoid  gate</vt:lpstr>
      <vt:lpstr>Activation Functions</vt:lpstr>
      <vt:lpstr>Consider what happens when the input to a neuron (x)  is always positive:</vt:lpstr>
      <vt:lpstr>Consider what happens when the input to a neuron is</vt:lpstr>
      <vt:lpstr>Activation Functions</vt:lpstr>
      <vt:lpstr>Activation Functions</vt:lpstr>
      <vt:lpstr>- Computes f(x) = max(0,x)</vt:lpstr>
      <vt:lpstr>- Computes f(x) = max(0,x)</vt:lpstr>
      <vt:lpstr>- Computes f(x) = max(0,x)</vt:lpstr>
      <vt:lpstr>PowerPoint Presentation</vt:lpstr>
      <vt:lpstr>active ReLU</vt:lpstr>
      <vt:lpstr>active ReLU</vt:lpstr>
      <vt:lpstr>Activation Functions</vt:lpstr>
      <vt:lpstr>Activation Functions</vt:lpstr>
      <vt:lpstr>Activation Functions</vt:lpstr>
      <vt:lpstr>Maxout “Neuron”</vt:lpstr>
      <vt:lpstr>TLDR: In practice:</vt:lpstr>
      <vt:lpstr>Data Preprocessing</vt:lpstr>
      <vt:lpstr>Step 1: Preprocess the data</vt:lpstr>
      <vt:lpstr>Remember: Consider what happens when the input to a</vt:lpstr>
      <vt:lpstr>Step 1: Preprocess the data</vt:lpstr>
      <vt:lpstr>Step 1: Preprocess the data</vt:lpstr>
      <vt:lpstr>TLDR: In practice for Images: center only</vt:lpstr>
      <vt:lpstr>Weight Initialization</vt:lpstr>
      <vt:lpstr>- Q: what happens when W=constant init is used?</vt:lpstr>
      <vt:lpstr>- First idea: Small random numbers (gaussian with zero mean and 1e-2 standard deviation)</vt:lpstr>
      <vt:lpstr>PowerPoint Presentation</vt:lpstr>
      <vt:lpstr>Lets look at  some  activation  statistics</vt:lpstr>
      <vt:lpstr>PowerPoint Presentation</vt:lpstr>
      <vt:lpstr>All activations  become zero!</vt:lpstr>
      <vt:lpstr>Almost all neurons  completely  saturated, either -1 and 1. Gradients  will be all zero.</vt:lpstr>
      <vt:lpstr>“Xavier initialization”  [Glorot et al., 2010]</vt:lpstr>
      <vt:lpstr>but when using the ReLU  nonlinearity it breaks.</vt:lpstr>
      <vt:lpstr>He et al., 2015  (note additional 2/)</vt:lpstr>
      <vt:lpstr>He et al., 2015  (note additional 2/)</vt:lpstr>
      <vt:lpstr>Proper initialization is an active area of research…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Babysitting the Learning Process</vt:lpstr>
      <vt:lpstr>Step 1: Preprocess the data</vt:lpstr>
      <vt:lpstr>Step 2: Choose the architecture: say we start with one hidden layer of 50 neurons:</vt:lpstr>
      <vt:lpstr>Double check that the loss is reasonable:</vt:lpstr>
      <vt:lpstr>Double check that the loss is reasonable:</vt:lpstr>
      <vt:lpstr>PowerPoint Presentation</vt:lpstr>
      <vt:lpstr>PowerPoint Presentation</vt:lpstr>
      <vt:lpstr>PowerPoint Presentation</vt:lpstr>
      <vt:lpstr>Lets try to train now…</vt:lpstr>
      <vt:lpstr>Lets try to train now…</vt:lpstr>
      <vt:lpstr>Lets try to train now…</vt:lpstr>
      <vt:lpstr>Lets try to train now…</vt:lpstr>
      <vt:lpstr>PowerPoint Presentation</vt:lpstr>
      <vt:lpstr>Lets try to train now…</vt:lpstr>
      <vt:lpstr>Hyperparameter Optimization</vt:lpstr>
      <vt:lpstr>Cross-validation strategy</vt:lpstr>
      <vt:lpstr>For example: run coarse search for 5 epochs note it’s best to optimize</vt:lpstr>
      <vt:lpstr>Now run finer search...</vt:lpstr>
      <vt:lpstr>Now run finer search...</vt:lpstr>
      <vt:lpstr>Random Search for</vt:lpstr>
      <vt:lpstr>Hyperparameters to play with: - network architecture</vt:lpstr>
      <vt:lpstr>Cross-validation  “command center”</vt:lpstr>
      <vt:lpstr>Monitor and visualize the loss curve</vt:lpstr>
      <vt:lpstr>PowerPoint Presentation</vt:lpstr>
      <vt:lpstr>PowerPoint Presentation</vt:lpstr>
      <vt:lpstr>Monitor and visualize the accuracy:</vt:lpstr>
      <vt:lpstr>Track the ratio of weight updates / weight magnitudes:</vt:lpstr>
      <vt:lpstr>Summary</vt:lpstr>
      <vt:lpstr>Next time: Training Neural Networks, Part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 Training Neural Networks, Part I</dc:title>
  <cp:lastModifiedBy>yu liang</cp:lastModifiedBy>
  <cp:revision>8</cp:revision>
  <dcterms:created xsi:type="dcterms:W3CDTF">2018-12-22T19:41:22Z</dcterms:created>
  <dcterms:modified xsi:type="dcterms:W3CDTF">2021-03-25T00:35:09Z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2018-12-22T00:00:00Z</vt:filetime>
  </property>
</Properties>
</file>